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85"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68"/>
    <p:restoredTop sz="94719"/>
  </p:normalViewPr>
  <p:slideViewPr>
    <p:cSldViewPr snapToGrid="0">
      <p:cViewPr varScale="1">
        <p:scale>
          <a:sx n="198" d="100"/>
          <a:sy n="198" d="100"/>
        </p:scale>
        <p:origin x="264"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f27de4b38c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f27de4b38c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f27de4b38c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f27de4b38c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f1e625d598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f1e625d598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f3fbe71fe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f3fbe71f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f27de4b38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f27de4b38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f3fbe71fe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f3fbe71fe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f27de4b38c_0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f27de4b38c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f27de4b38c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f27de4b38c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f80ad99b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f80ad99b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f27de4b38c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f27de4b38c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f1e625d598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f1e625d59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f1e625d598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f1e625d59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27de4b38c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27de4b38c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f52d7d62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f52d7d62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f1e625d598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f1e625d59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f27de4b38c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f27de4b38c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f1e625d598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2f1e625d598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f27de4b38c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f27de4b38c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f27de4b38c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f27de4b38c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f52d7d620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f52d7d620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f1e625d59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f1e625d59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f27de4b38c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f27de4b38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f27de4b38c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f27de4b38c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f3fbe71fe3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f3fbe71fe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f27de4b38c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f27de4b38c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f27de4b38c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f27de4b38c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f27de4b38c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f27de4b38c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61150" y="1290487"/>
            <a:ext cx="8891700" cy="21564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dirty="0"/>
              <a:t>3.	Time-frequency representations: </a:t>
            </a:r>
            <a:br>
              <a:rPr lang="en" dirty="0"/>
            </a:br>
            <a:r>
              <a:rPr lang="en" dirty="0"/>
              <a:t>filter banks and transforms</a:t>
            </a:r>
            <a:endParaRPr dirty="0"/>
          </a:p>
        </p:txBody>
      </p:sp>
      <p:sp>
        <p:nvSpPr>
          <p:cNvPr id="55" name="Google Shape;55;p13"/>
          <p:cNvSpPr txBox="1">
            <a:spLocks noGrp="1"/>
          </p:cNvSpPr>
          <p:nvPr>
            <p:ph type="subTitle" idx="1"/>
          </p:nvPr>
        </p:nvSpPr>
        <p:spPr>
          <a:xfrm>
            <a:off x="311700" y="3518789"/>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Xavier Serra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2"/>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Filter banks</a:t>
            </a:r>
            <a:endParaRPr/>
          </a:p>
        </p:txBody>
      </p:sp>
      <p:sp>
        <p:nvSpPr>
          <p:cNvPr id="133" name="Google Shape;133;p22"/>
          <p:cNvSpPr txBox="1">
            <a:spLocks noGrp="1"/>
          </p:cNvSpPr>
          <p:nvPr>
            <p:ph type="body" idx="1"/>
          </p:nvPr>
        </p:nvSpPr>
        <p:spPr>
          <a:xfrm>
            <a:off x="311700" y="923875"/>
            <a:ext cx="8520600" cy="7677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1200"/>
              </a:spcAft>
              <a:buNone/>
            </a:pPr>
            <a:r>
              <a:rPr lang="en"/>
              <a:t>An input signal s(n) is processed at the encoder by a parallel bank of (L - 1)-</a:t>
            </a:r>
            <a:r>
              <a:rPr lang="en" err="1"/>
              <a:t>th</a:t>
            </a:r>
            <a:r>
              <a:rPr lang="en"/>
              <a:t> order FIR bandpass filters, </a:t>
            </a:r>
            <a:r>
              <a:rPr lang="en" err="1"/>
              <a:t>H_k</a:t>
            </a:r>
            <a:r>
              <a:rPr lang="en"/>
              <a:t>(z). The bandpass analysis outputs,</a:t>
            </a:r>
            <a:endParaRPr/>
          </a:p>
        </p:txBody>
      </p:sp>
      <p:pic>
        <p:nvPicPr>
          <p:cNvPr id="134" name="Google Shape;134;p22"/>
          <p:cNvPicPr preferRelativeResize="0"/>
          <p:nvPr/>
        </p:nvPicPr>
        <p:blipFill>
          <a:blip r:embed="rId3">
            <a:alphaModFix/>
          </a:blip>
          <a:stretch>
            <a:fillRect/>
          </a:stretch>
        </p:blipFill>
        <p:spPr>
          <a:xfrm>
            <a:off x="1485900" y="1692103"/>
            <a:ext cx="5715000" cy="638175"/>
          </a:xfrm>
          <a:prstGeom prst="rect">
            <a:avLst/>
          </a:prstGeom>
          <a:noFill/>
          <a:ln>
            <a:noFill/>
          </a:ln>
        </p:spPr>
      </p:pic>
      <p:sp>
        <p:nvSpPr>
          <p:cNvPr id="135" name="Google Shape;135;p22"/>
          <p:cNvSpPr txBox="1">
            <a:spLocks noGrp="1"/>
          </p:cNvSpPr>
          <p:nvPr>
            <p:ph type="body" idx="1"/>
          </p:nvPr>
        </p:nvSpPr>
        <p:spPr>
          <a:xfrm>
            <a:off x="311700" y="2405950"/>
            <a:ext cx="8520600" cy="5727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1200"/>
              </a:spcAft>
              <a:buNone/>
            </a:pPr>
            <a:r>
              <a:rPr lang="en"/>
              <a:t>are decimated by a factor of M, yielding the subband sequences</a:t>
            </a:r>
            <a:endParaRPr/>
          </a:p>
        </p:txBody>
      </p:sp>
      <p:pic>
        <p:nvPicPr>
          <p:cNvPr id="136" name="Google Shape;136;p22"/>
          <p:cNvPicPr preferRelativeResize="0"/>
          <p:nvPr/>
        </p:nvPicPr>
        <p:blipFill>
          <a:blip r:embed="rId4">
            <a:alphaModFix/>
          </a:blip>
          <a:stretch>
            <a:fillRect/>
          </a:stretch>
        </p:blipFill>
        <p:spPr>
          <a:xfrm>
            <a:off x="1546850" y="2876475"/>
            <a:ext cx="5467350" cy="676275"/>
          </a:xfrm>
          <a:prstGeom prst="rect">
            <a:avLst/>
          </a:prstGeom>
          <a:noFill/>
          <a:ln>
            <a:noFill/>
          </a:ln>
        </p:spPr>
      </p:pic>
      <p:sp>
        <p:nvSpPr>
          <p:cNvPr id="137" name="Google Shape;137;p22"/>
          <p:cNvSpPr txBox="1">
            <a:spLocks noGrp="1"/>
          </p:cNvSpPr>
          <p:nvPr>
            <p:ph type="body" idx="1"/>
          </p:nvPr>
        </p:nvSpPr>
        <p:spPr>
          <a:xfrm>
            <a:off x="311700" y="3663250"/>
            <a:ext cx="8458800" cy="1030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400"/>
              <a:t>which comprise a critically sampled or maximally decimated signal representation, i.e., the number of </a:t>
            </a:r>
            <a:r>
              <a:rPr lang="en" sz="1400" err="1"/>
              <a:t>subband</a:t>
            </a:r>
            <a:r>
              <a:rPr lang="en" sz="1400"/>
              <a:t> samples is equal to the number of input samples.</a:t>
            </a:r>
            <a:endParaRPr sz="1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3"/>
          <p:cNvSpPr txBox="1">
            <a:spLocks noGrp="1"/>
          </p:cNvSpPr>
          <p:nvPr>
            <p:ph type="body" idx="1"/>
          </p:nvPr>
        </p:nvSpPr>
        <p:spPr>
          <a:xfrm>
            <a:off x="311700" y="611701"/>
            <a:ext cx="8520600" cy="3957173"/>
          </a:xfrm>
          <a:prstGeom prst="rect">
            <a:avLst/>
          </a:prstGeom>
        </p:spPr>
        <p:txBody>
          <a:bodyPr spcFirstLastPara="1" wrap="square" lIns="91425" tIns="91425" rIns="91425" bIns="91425" anchor="t" anchorCtr="0">
            <a:normAutofit/>
          </a:bodyPr>
          <a:lstStyle/>
          <a:p>
            <a:pPr marL="457200" lvl="0" indent="-342900" algn="l" rtl="0">
              <a:lnSpc>
                <a:spcPct val="100000"/>
              </a:lnSpc>
              <a:spcBef>
                <a:spcPts val="0"/>
              </a:spcBef>
              <a:spcAft>
                <a:spcPts val="600"/>
              </a:spcAft>
              <a:buSzPts val="1800"/>
              <a:buChar char="●"/>
            </a:pPr>
            <a:r>
              <a:rPr lang="en" sz="1500"/>
              <a:t>Because it is impossible to achieve perfect “</a:t>
            </a:r>
            <a:r>
              <a:rPr lang="en" sz="1500" err="1"/>
              <a:t>brickwall</a:t>
            </a:r>
            <a:r>
              <a:rPr lang="en" sz="1500"/>
              <a:t>” magnitude responses with finite-order bandpass filters, there is unavoidable aliasing between the decimated </a:t>
            </a:r>
            <a:r>
              <a:rPr lang="en" sz="1500" err="1"/>
              <a:t>subband</a:t>
            </a:r>
            <a:r>
              <a:rPr lang="en" sz="1500"/>
              <a:t> sequences.</a:t>
            </a:r>
            <a:endParaRPr sz="1500"/>
          </a:p>
          <a:p>
            <a:pPr marL="457200" lvl="0" indent="-342900" algn="l" rtl="0">
              <a:lnSpc>
                <a:spcPct val="100000"/>
              </a:lnSpc>
              <a:spcBef>
                <a:spcPts val="0"/>
              </a:spcBef>
              <a:spcAft>
                <a:spcPts val="600"/>
              </a:spcAft>
              <a:buSzPts val="1800"/>
              <a:buChar char="●"/>
            </a:pPr>
            <a:r>
              <a:rPr lang="en" sz="1500"/>
              <a:t>Quantization and coding are performed on the </a:t>
            </a:r>
            <a:r>
              <a:rPr lang="en" sz="1500" err="1"/>
              <a:t>subband</a:t>
            </a:r>
            <a:r>
              <a:rPr lang="en" sz="1500"/>
              <a:t> sequences </a:t>
            </a:r>
            <a:r>
              <a:rPr lang="en" sz="1500" err="1"/>
              <a:t>y_k</a:t>
            </a:r>
            <a:r>
              <a:rPr lang="en" sz="1500"/>
              <a:t>(n).</a:t>
            </a:r>
            <a:endParaRPr sz="1500"/>
          </a:p>
          <a:p>
            <a:pPr marL="457200" lvl="0" indent="-342900" algn="l" rtl="0">
              <a:lnSpc>
                <a:spcPct val="100000"/>
              </a:lnSpc>
              <a:spcBef>
                <a:spcPts val="0"/>
              </a:spcBef>
              <a:spcAft>
                <a:spcPts val="600"/>
              </a:spcAft>
              <a:buSzPts val="1800"/>
              <a:buChar char="●"/>
            </a:pPr>
            <a:r>
              <a:rPr lang="en" sz="1500"/>
              <a:t>The quantized </a:t>
            </a:r>
            <a:r>
              <a:rPr lang="en" sz="1500" err="1"/>
              <a:t>subband</a:t>
            </a:r>
            <a:r>
              <a:rPr lang="en" sz="1500"/>
              <a:t> samples are eventually received by the decoder, where they are </a:t>
            </a:r>
            <a:r>
              <a:rPr lang="en" sz="1500" err="1"/>
              <a:t>upsampled</a:t>
            </a:r>
            <a:r>
              <a:rPr lang="en" sz="1500"/>
              <a:t> by M.</a:t>
            </a:r>
            <a:endParaRPr sz="1500"/>
          </a:p>
          <a:p>
            <a:pPr marL="457200" lvl="0" indent="-342900" algn="l" rtl="0">
              <a:lnSpc>
                <a:spcPct val="100000"/>
              </a:lnSpc>
              <a:spcBef>
                <a:spcPts val="0"/>
              </a:spcBef>
              <a:spcAft>
                <a:spcPts val="600"/>
              </a:spcAft>
              <a:buSzPts val="1800"/>
              <a:buChar char="●"/>
            </a:pPr>
            <a:r>
              <a:rPr lang="en" sz="1500"/>
              <a:t>To eliminate the imaging distortions introduced by the </a:t>
            </a:r>
            <a:r>
              <a:rPr lang="en" sz="1500" err="1"/>
              <a:t>upsampling</a:t>
            </a:r>
            <a:r>
              <a:rPr lang="en" sz="1500"/>
              <a:t> the samples are processed by a parallel bank of synthesis filters, </a:t>
            </a:r>
            <a:r>
              <a:rPr lang="en" sz="1500" err="1"/>
              <a:t>G_k</a:t>
            </a:r>
            <a:r>
              <a:rPr lang="en" sz="1500"/>
              <a:t>(z), and the filter outputs are combined to form the overall output.</a:t>
            </a:r>
            <a:endParaRPr sz="1500"/>
          </a:p>
        </p:txBody>
      </p:sp>
      <p:pic>
        <p:nvPicPr>
          <p:cNvPr id="143" name="Google Shape;143;p23"/>
          <p:cNvPicPr preferRelativeResize="0"/>
          <p:nvPr/>
        </p:nvPicPr>
        <p:blipFill>
          <a:blip r:embed="rId3">
            <a:alphaModFix/>
          </a:blip>
          <a:stretch>
            <a:fillRect/>
          </a:stretch>
        </p:blipFill>
        <p:spPr>
          <a:xfrm>
            <a:off x="2000250" y="3019247"/>
            <a:ext cx="4838700" cy="714375"/>
          </a:xfrm>
          <a:prstGeom prst="rect">
            <a:avLst/>
          </a:prstGeom>
          <a:noFill/>
          <a:ln>
            <a:noFill/>
          </a:ln>
        </p:spPr>
      </p:pic>
      <p:pic>
        <p:nvPicPr>
          <p:cNvPr id="144" name="Google Shape;144;p23"/>
          <p:cNvPicPr preferRelativeResize="0"/>
          <p:nvPr/>
        </p:nvPicPr>
        <p:blipFill>
          <a:blip r:embed="rId4">
            <a:alphaModFix/>
          </a:blip>
          <a:stretch>
            <a:fillRect/>
          </a:stretch>
        </p:blipFill>
        <p:spPr>
          <a:xfrm>
            <a:off x="1943100" y="3809822"/>
            <a:ext cx="4953000" cy="790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24"/>
          <p:cNvPicPr preferRelativeResize="0"/>
          <p:nvPr/>
        </p:nvPicPr>
        <p:blipFill>
          <a:blip r:embed="rId3">
            <a:alphaModFix/>
          </a:blip>
          <a:stretch>
            <a:fillRect/>
          </a:stretch>
        </p:blipFill>
        <p:spPr>
          <a:xfrm>
            <a:off x="1478300" y="445634"/>
            <a:ext cx="5978376" cy="3558550"/>
          </a:xfrm>
          <a:prstGeom prst="rect">
            <a:avLst/>
          </a:prstGeom>
          <a:noFill/>
          <a:ln>
            <a:noFill/>
          </a:ln>
        </p:spPr>
      </p:pic>
      <p:sp>
        <p:nvSpPr>
          <p:cNvPr id="2" name="Google Shape;137;p22">
            <a:extLst>
              <a:ext uri="{FF2B5EF4-FFF2-40B4-BE49-F238E27FC236}">
                <a16:creationId xmlns:a16="http://schemas.microsoft.com/office/drawing/2014/main" id="{084F4996-12AB-9DB9-3075-B93AFAF73042}"/>
              </a:ext>
            </a:extLst>
          </p:cNvPr>
          <p:cNvSpPr txBox="1">
            <a:spLocks noGrp="1"/>
          </p:cNvSpPr>
          <p:nvPr>
            <p:ph type="body" idx="1"/>
          </p:nvPr>
        </p:nvSpPr>
        <p:spPr>
          <a:xfrm>
            <a:off x="342600" y="4213599"/>
            <a:ext cx="8290597" cy="585166"/>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sz="1400"/>
              <a:t>Uniform M-band maximally decimated analysis-synthesis filter bank.</a:t>
            </a:r>
            <a:endParaRPr sz="1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5"/>
          <p:cNvPicPr preferRelativeResize="0"/>
          <p:nvPr/>
        </p:nvPicPr>
        <p:blipFill>
          <a:blip r:embed="rId3">
            <a:alphaModFix/>
          </a:blip>
          <a:stretch>
            <a:fillRect/>
          </a:stretch>
        </p:blipFill>
        <p:spPr>
          <a:xfrm>
            <a:off x="809625" y="908988"/>
            <a:ext cx="7524750" cy="3667125"/>
          </a:xfrm>
          <a:prstGeom prst="rect">
            <a:avLst/>
          </a:prstGeom>
          <a:noFill/>
          <a:ln>
            <a:noFill/>
          </a:ln>
        </p:spPr>
      </p:pic>
      <p:sp>
        <p:nvSpPr>
          <p:cNvPr id="155" name="Google Shape;155;p25"/>
          <p:cNvSpPr/>
          <p:nvPr/>
        </p:nvSpPr>
        <p:spPr>
          <a:xfrm>
            <a:off x="2907850" y="815425"/>
            <a:ext cx="3027000" cy="1542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6"/>
          <p:cNvSpPr txBox="1">
            <a:spLocks noGrp="1"/>
          </p:cNvSpPr>
          <p:nvPr>
            <p:ph type="title"/>
          </p:nvPr>
        </p:nvSpPr>
        <p:spPr>
          <a:xfrm>
            <a:off x="277900" y="3519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noProof="0"/>
              <a:t>Magnitude frequency responses of filter banks</a:t>
            </a:r>
          </a:p>
        </p:txBody>
      </p:sp>
      <p:pic>
        <p:nvPicPr>
          <p:cNvPr id="161" name="Google Shape;161;p26"/>
          <p:cNvPicPr preferRelativeResize="0"/>
          <p:nvPr/>
        </p:nvPicPr>
        <p:blipFill>
          <a:blip r:embed="rId3">
            <a:alphaModFix/>
          </a:blip>
          <a:stretch>
            <a:fillRect/>
          </a:stretch>
        </p:blipFill>
        <p:spPr>
          <a:xfrm>
            <a:off x="311700" y="1129888"/>
            <a:ext cx="6648450" cy="1981200"/>
          </a:xfrm>
          <a:prstGeom prst="rect">
            <a:avLst/>
          </a:prstGeom>
          <a:noFill/>
          <a:ln>
            <a:noFill/>
          </a:ln>
        </p:spPr>
      </p:pic>
      <p:pic>
        <p:nvPicPr>
          <p:cNvPr id="162" name="Google Shape;162;p26"/>
          <p:cNvPicPr preferRelativeResize="0"/>
          <p:nvPr/>
        </p:nvPicPr>
        <p:blipFill>
          <a:blip r:embed="rId4">
            <a:alphaModFix/>
          </a:blip>
          <a:stretch>
            <a:fillRect/>
          </a:stretch>
        </p:blipFill>
        <p:spPr>
          <a:xfrm>
            <a:off x="277900" y="3169900"/>
            <a:ext cx="6180259" cy="1783100"/>
          </a:xfrm>
          <a:prstGeom prst="rect">
            <a:avLst/>
          </a:prstGeom>
          <a:noFill/>
          <a:ln>
            <a:noFill/>
          </a:ln>
        </p:spPr>
      </p:pic>
      <p:sp>
        <p:nvSpPr>
          <p:cNvPr id="163" name="Google Shape;163;p26"/>
          <p:cNvSpPr txBox="1"/>
          <p:nvPr/>
        </p:nvSpPr>
        <p:spPr>
          <a:xfrm>
            <a:off x="7155300" y="1751050"/>
            <a:ext cx="19887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rPr>
              <a:t>uniform M-band filter bank</a:t>
            </a:r>
            <a:endParaRPr sz="1800">
              <a:solidFill>
                <a:schemeClr val="dk2"/>
              </a:solidFill>
            </a:endParaRPr>
          </a:p>
        </p:txBody>
      </p:sp>
      <p:sp>
        <p:nvSpPr>
          <p:cNvPr id="164" name="Google Shape;164;p26"/>
          <p:cNvSpPr txBox="1"/>
          <p:nvPr/>
        </p:nvSpPr>
        <p:spPr>
          <a:xfrm>
            <a:off x="7071500" y="3602700"/>
            <a:ext cx="19887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rPr>
              <a:t>octave-band filter bank</a:t>
            </a:r>
            <a:endParaRPr sz="18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7"/>
          <p:cNvSpPr txBox="1">
            <a:spLocks noGrp="1"/>
          </p:cNvSpPr>
          <p:nvPr>
            <p:ph type="title"/>
          </p:nvPr>
        </p:nvSpPr>
        <p:spPr>
          <a:xfrm>
            <a:off x="311700" y="370256"/>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Ideal filters</a:t>
            </a:r>
            <a:endParaRPr/>
          </a:p>
        </p:txBody>
      </p:sp>
      <p:sp>
        <p:nvSpPr>
          <p:cNvPr id="170" name="Google Shape;170;p27"/>
          <p:cNvSpPr txBox="1">
            <a:spLocks noGrp="1"/>
          </p:cNvSpPr>
          <p:nvPr>
            <p:ph type="body" idx="1"/>
          </p:nvPr>
        </p:nvSpPr>
        <p:spPr>
          <a:xfrm>
            <a:off x="267557" y="1070494"/>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Ideal filters are not realizable.</a:t>
            </a:r>
            <a:endParaRPr/>
          </a:p>
          <a:p>
            <a:pPr marL="457200" lvl="0" indent="-342900" algn="l" rtl="0">
              <a:spcBef>
                <a:spcPts val="0"/>
              </a:spcBef>
              <a:spcAft>
                <a:spcPts val="0"/>
              </a:spcAft>
              <a:buSzPts val="1800"/>
              <a:buChar char="●"/>
            </a:pPr>
            <a:r>
              <a:rPr lang="en"/>
              <a:t>In the time domain they would mean a convolution of our signal with a </a:t>
            </a:r>
            <a:r>
              <a:rPr lang="en" err="1"/>
              <a:t>Sinc</a:t>
            </a:r>
            <a:r>
              <a:rPr lang="en"/>
              <a:t> function.</a:t>
            </a:r>
            <a:endParaRPr/>
          </a:p>
          <a:p>
            <a:pPr marL="457200" lvl="0" indent="-342900" algn="l" rtl="0">
              <a:spcBef>
                <a:spcPts val="0"/>
              </a:spcBef>
              <a:spcAft>
                <a:spcPts val="0"/>
              </a:spcAft>
              <a:buSzPts val="1800"/>
              <a:buChar char="●"/>
            </a:pPr>
            <a:r>
              <a:rPr lang="en" err="1"/>
              <a:t>Sinc</a:t>
            </a:r>
            <a:r>
              <a:rPr lang="en"/>
              <a:t> function is infinitely long and not causal, meaning it causes infinite delay.</a:t>
            </a:r>
            <a:endParaRPr/>
          </a:p>
          <a:p>
            <a:pPr marL="457200" lvl="0" indent="-342900" algn="l" rtl="0">
              <a:spcBef>
                <a:spcPts val="0"/>
              </a:spcBef>
              <a:spcAft>
                <a:spcPts val="0"/>
              </a:spcAft>
              <a:buSzPts val="1800"/>
              <a:buChar char="●"/>
            </a:pPr>
            <a:r>
              <a:rPr lang="en"/>
              <a:t>We can not simply use a DFT or FFT to obtain an ideal filter in the frequency domain either. Because the DFT also represents a filter bank, but a special type.</a:t>
            </a:r>
            <a:endParaRPr/>
          </a:p>
          <a:p>
            <a:pPr marL="457200" lvl="0" indent="-342900" algn="l" rtl="0">
              <a:spcBef>
                <a:spcPts val="0"/>
              </a:spcBef>
              <a:spcAft>
                <a:spcPts val="0"/>
              </a:spcAft>
              <a:buSzPts val="1800"/>
              <a:buChar char="●"/>
            </a:pPr>
            <a:r>
              <a:rPr lang="en"/>
              <a:t>Its equivalent filters are far from perfect filters (hence we cannot make ideal filters with it), not good enough for our purposes (audio coding and the ear).</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Cosine modulated filter banks</a:t>
            </a:r>
            <a:endParaRPr/>
          </a:p>
        </p:txBody>
      </p:sp>
      <p:sp>
        <p:nvSpPr>
          <p:cNvPr id="176" name="Google Shape;176;p28"/>
          <p:cNvSpPr txBox="1">
            <a:spLocks noGrp="1"/>
          </p:cNvSpPr>
          <p:nvPr>
            <p:ph type="body" idx="1"/>
          </p:nvPr>
        </p:nvSpPr>
        <p:spPr>
          <a:xfrm>
            <a:off x="311700" y="86532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Cosine modulation of a lowpass prototype filter can realize parallel M-channel filter banks with nearly perfect reconstruction (called “Pseudo QMF”).</a:t>
            </a:r>
            <a:endParaRPr/>
          </a:p>
          <a:p>
            <a:pPr marL="457200" lvl="0" indent="-342900" algn="l" rtl="0">
              <a:spcBef>
                <a:spcPts val="0"/>
              </a:spcBef>
              <a:spcAft>
                <a:spcPts val="0"/>
              </a:spcAft>
              <a:buSzPts val="1800"/>
              <a:buChar char="●"/>
            </a:pPr>
            <a:r>
              <a:rPr lang="en"/>
              <a:t>Analysis and synthesis filters satisfy the mirror image condition</a:t>
            </a:r>
            <a:endParaRPr/>
          </a:p>
          <a:p>
            <a:pPr marL="0" lvl="0" indent="0" algn="l" rtl="0">
              <a:spcBef>
                <a:spcPts val="1200"/>
              </a:spcBef>
              <a:spcAft>
                <a:spcPts val="1200"/>
              </a:spcAft>
              <a:buNone/>
            </a:pPr>
            <a:endParaRPr/>
          </a:p>
        </p:txBody>
      </p:sp>
      <p:pic>
        <p:nvPicPr>
          <p:cNvPr id="177" name="Google Shape;177;p28"/>
          <p:cNvPicPr preferRelativeResize="0"/>
          <p:nvPr/>
        </p:nvPicPr>
        <p:blipFill>
          <a:blip r:embed="rId3">
            <a:alphaModFix/>
          </a:blip>
          <a:stretch>
            <a:fillRect/>
          </a:stretch>
        </p:blipFill>
        <p:spPr>
          <a:xfrm>
            <a:off x="3527300" y="1932375"/>
            <a:ext cx="2089400" cy="361250"/>
          </a:xfrm>
          <a:prstGeom prst="rect">
            <a:avLst/>
          </a:prstGeom>
          <a:noFill/>
          <a:ln>
            <a:noFill/>
          </a:ln>
        </p:spPr>
      </p:pic>
      <p:pic>
        <p:nvPicPr>
          <p:cNvPr id="178" name="Google Shape;178;p28"/>
          <p:cNvPicPr preferRelativeResize="0"/>
          <p:nvPr/>
        </p:nvPicPr>
        <p:blipFill>
          <a:blip r:embed="rId4">
            <a:alphaModFix/>
          </a:blip>
          <a:stretch>
            <a:fillRect/>
          </a:stretch>
        </p:blipFill>
        <p:spPr>
          <a:xfrm>
            <a:off x="2166925" y="2471738"/>
            <a:ext cx="4810125" cy="619125"/>
          </a:xfrm>
          <a:prstGeom prst="rect">
            <a:avLst/>
          </a:prstGeom>
          <a:noFill/>
          <a:ln>
            <a:noFill/>
          </a:ln>
        </p:spPr>
      </p:pic>
      <p:pic>
        <p:nvPicPr>
          <p:cNvPr id="179" name="Google Shape;179;p28"/>
          <p:cNvPicPr preferRelativeResize="0"/>
          <p:nvPr/>
        </p:nvPicPr>
        <p:blipFill>
          <a:blip r:embed="rId5">
            <a:alphaModFix/>
          </a:blip>
          <a:stretch>
            <a:fillRect/>
          </a:stretch>
        </p:blipFill>
        <p:spPr>
          <a:xfrm>
            <a:off x="2130738" y="3090863"/>
            <a:ext cx="4791075" cy="619125"/>
          </a:xfrm>
          <a:prstGeom prst="rect">
            <a:avLst/>
          </a:prstGeom>
          <a:noFill/>
          <a:ln>
            <a:noFill/>
          </a:ln>
        </p:spPr>
      </p:pic>
      <p:pic>
        <p:nvPicPr>
          <p:cNvPr id="180" name="Google Shape;180;p28"/>
          <p:cNvPicPr preferRelativeResize="0"/>
          <p:nvPr/>
        </p:nvPicPr>
        <p:blipFill>
          <a:blip r:embed="rId6">
            <a:alphaModFix/>
          </a:blip>
          <a:stretch>
            <a:fillRect/>
          </a:stretch>
        </p:blipFill>
        <p:spPr>
          <a:xfrm>
            <a:off x="2156475" y="3750425"/>
            <a:ext cx="1876175" cy="437450"/>
          </a:xfrm>
          <a:prstGeom prst="rect">
            <a:avLst/>
          </a:prstGeom>
          <a:noFill/>
          <a:ln>
            <a:noFill/>
          </a:ln>
        </p:spPr>
      </p:pic>
      <p:sp>
        <p:nvSpPr>
          <p:cNvPr id="181" name="Google Shape;181;p28"/>
          <p:cNvSpPr txBox="1"/>
          <p:nvPr/>
        </p:nvSpPr>
        <p:spPr>
          <a:xfrm>
            <a:off x="442000" y="4122400"/>
            <a:ext cx="83904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rPr>
              <a:t>and the sequence w(n) corresponds to the L-sample “window”, a real-coefficient linear phase FIR prototype lowpass filter, with normalized cutoff frequency pi/2M.</a:t>
            </a:r>
            <a:endParaRPr sz="18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29"/>
          <p:cNvPicPr preferRelativeResize="0"/>
          <p:nvPr/>
        </p:nvPicPr>
        <p:blipFill>
          <a:blip r:embed="rId3">
            <a:alphaModFix/>
          </a:blip>
          <a:stretch>
            <a:fillRect/>
          </a:stretch>
        </p:blipFill>
        <p:spPr>
          <a:xfrm>
            <a:off x="161925" y="833425"/>
            <a:ext cx="5086350" cy="4086225"/>
          </a:xfrm>
          <a:prstGeom prst="rect">
            <a:avLst/>
          </a:prstGeom>
          <a:noFill/>
          <a:ln>
            <a:noFill/>
          </a:ln>
        </p:spPr>
      </p:pic>
      <p:pic>
        <p:nvPicPr>
          <p:cNvPr id="187" name="Google Shape;187;p29"/>
          <p:cNvPicPr preferRelativeResize="0"/>
          <p:nvPr/>
        </p:nvPicPr>
        <p:blipFill>
          <a:blip r:embed="rId4">
            <a:alphaModFix/>
          </a:blip>
          <a:stretch>
            <a:fillRect/>
          </a:stretch>
        </p:blipFill>
        <p:spPr>
          <a:xfrm>
            <a:off x="5339725" y="1082025"/>
            <a:ext cx="3590925" cy="2745590"/>
          </a:xfrm>
          <a:prstGeom prst="rect">
            <a:avLst/>
          </a:prstGeom>
          <a:noFill/>
          <a:ln>
            <a:noFill/>
          </a:ln>
        </p:spPr>
      </p:pic>
      <p:sp>
        <p:nvSpPr>
          <p:cNvPr id="188" name="Google Shape;188;p29"/>
          <p:cNvSpPr txBox="1"/>
          <p:nvPr/>
        </p:nvSpPr>
        <p:spPr>
          <a:xfrm>
            <a:off x="5577850" y="3827625"/>
            <a:ext cx="32841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solidFill>
                  <a:schemeClr val="dk2"/>
                </a:solidFill>
              </a:rPr>
              <a:t>Magnitude frequency response and impulse response for channel 3.</a:t>
            </a:r>
            <a:endParaRPr sz="1500">
              <a:solidFill>
                <a:schemeClr val="dk2"/>
              </a:solidFill>
            </a:endParaRPr>
          </a:p>
        </p:txBody>
      </p:sp>
      <p:sp>
        <p:nvSpPr>
          <p:cNvPr id="189" name="Google Shape;189;p29"/>
          <p:cNvSpPr txBox="1">
            <a:spLocks noGrp="1"/>
          </p:cNvSpPr>
          <p:nvPr>
            <p:ph type="title"/>
          </p:nvPr>
        </p:nvSpPr>
        <p:spPr>
          <a:xfrm>
            <a:off x="235500" y="1402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Pseudo Quadrature Mirror Filters (PQMF)</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3B55-3FA5-9960-9EEF-4FE05D265C1E}"/>
              </a:ext>
            </a:extLst>
          </p:cNvPr>
          <p:cNvSpPr>
            <a:spLocks noGrp="1"/>
          </p:cNvSpPr>
          <p:nvPr>
            <p:ph type="title"/>
          </p:nvPr>
        </p:nvSpPr>
        <p:spPr/>
        <p:txBody>
          <a:bodyPr>
            <a:normAutofit fontScale="90000"/>
          </a:bodyPr>
          <a:lstStyle/>
          <a:p>
            <a:r>
              <a:rPr lang="en-US"/>
              <a:t>PQMF properties</a:t>
            </a:r>
          </a:p>
        </p:txBody>
      </p:sp>
      <p:sp>
        <p:nvSpPr>
          <p:cNvPr id="3" name="Text Placeholder 2">
            <a:extLst>
              <a:ext uri="{FF2B5EF4-FFF2-40B4-BE49-F238E27FC236}">
                <a16:creationId xmlns:a16="http://schemas.microsoft.com/office/drawing/2014/main" id="{2F001BF0-957B-B919-E7A3-A0544F4B5391}"/>
              </a:ext>
            </a:extLst>
          </p:cNvPr>
          <p:cNvSpPr>
            <a:spLocks noGrp="1"/>
          </p:cNvSpPr>
          <p:nvPr>
            <p:ph type="body" idx="1"/>
          </p:nvPr>
        </p:nvSpPr>
        <p:spPr/>
        <p:txBody>
          <a:bodyPr/>
          <a:lstStyle/>
          <a:p>
            <a:pPr>
              <a:lnSpc>
                <a:spcPct val="150000"/>
              </a:lnSpc>
            </a:pPr>
            <a:r>
              <a:rPr lang="en-US"/>
              <a:t>Constrained design: single FIR prototype filter</a:t>
            </a:r>
          </a:p>
          <a:p>
            <a:pPr>
              <a:lnSpc>
                <a:spcPct val="150000"/>
              </a:lnSpc>
            </a:pPr>
            <a:r>
              <a:rPr lang="en-US"/>
              <a:t>Uniform, linear phase channel responses</a:t>
            </a:r>
          </a:p>
          <a:p>
            <a:pPr>
              <a:lnSpc>
                <a:spcPct val="150000"/>
              </a:lnSpc>
            </a:pPr>
            <a:r>
              <a:rPr lang="en-US"/>
              <a:t>Overall linear phase, hence constant group delay</a:t>
            </a:r>
          </a:p>
          <a:p>
            <a:pPr>
              <a:lnSpc>
                <a:spcPct val="150000"/>
              </a:lnSpc>
            </a:pPr>
            <a:r>
              <a:rPr lang="en-US"/>
              <a:t>Low complexity, i.e. one filter plus modulation</a:t>
            </a:r>
          </a:p>
          <a:p>
            <a:pPr>
              <a:lnSpc>
                <a:spcPct val="150000"/>
              </a:lnSpc>
            </a:pPr>
            <a:r>
              <a:rPr lang="en-US"/>
              <a:t>Amenable to fast block algorithms</a:t>
            </a:r>
          </a:p>
          <a:p>
            <a:pPr>
              <a:lnSpc>
                <a:spcPct val="150000"/>
              </a:lnSpc>
            </a:pPr>
            <a:r>
              <a:rPr lang="en-US"/>
              <a:t>Critical sampling</a:t>
            </a:r>
          </a:p>
        </p:txBody>
      </p:sp>
    </p:spTree>
    <p:extLst>
      <p:ext uri="{BB962C8B-B14F-4D97-AF65-F5344CB8AC3E}">
        <p14:creationId xmlns:p14="http://schemas.microsoft.com/office/powerpoint/2010/main" val="2131074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Implementation</a:t>
            </a:r>
            <a:endParaRPr/>
          </a:p>
        </p:txBody>
      </p:sp>
      <p:sp>
        <p:nvSpPr>
          <p:cNvPr id="195" name="Google Shape;195;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i="1" dirty="0"/>
              <a:t>Analysis Filter Bank</a:t>
            </a:r>
            <a:r>
              <a:rPr lang="en" b="1" dirty="0"/>
              <a:t>: </a:t>
            </a:r>
            <a:r>
              <a:rPr lang="en" dirty="0"/>
              <a:t>The input audio signal is passed through a bank of analysis filters, which splits the signal into multiple </a:t>
            </a:r>
            <a:r>
              <a:rPr lang="en" dirty="0" err="1"/>
              <a:t>subbands</a:t>
            </a:r>
            <a:r>
              <a:rPr lang="en" dirty="0"/>
              <a:t>.</a:t>
            </a:r>
            <a:endParaRPr dirty="0"/>
          </a:p>
          <a:p>
            <a:pPr marL="457200" lvl="0" indent="-342900" algn="l" rtl="0">
              <a:spcBef>
                <a:spcPts val="0"/>
              </a:spcBef>
              <a:spcAft>
                <a:spcPts val="0"/>
              </a:spcAft>
              <a:buSzPts val="1800"/>
              <a:buChar char="●"/>
            </a:pPr>
            <a:r>
              <a:rPr lang="en" b="1" i="1" dirty="0" err="1"/>
              <a:t>Downsampling</a:t>
            </a:r>
            <a:r>
              <a:rPr lang="en" b="1" dirty="0"/>
              <a:t>: </a:t>
            </a:r>
            <a:r>
              <a:rPr lang="en" dirty="0"/>
              <a:t>Each </a:t>
            </a:r>
            <a:r>
              <a:rPr lang="en" dirty="0" err="1"/>
              <a:t>subband</a:t>
            </a:r>
            <a:r>
              <a:rPr lang="en" dirty="0"/>
              <a:t> is then </a:t>
            </a:r>
            <a:r>
              <a:rPr lang="en" dirty="0" err="1"/>
              <a:t>downsampled</a:t>
            </a:r>
            <a:r>
              <a:rPr lang="en" dirty="0"/>
              <a:t> to reduce the data rate.</a:t>
            </a:r>
            <a:endParaRPr dirty="0"/>
          </a:p>
          <a:p>
            <a:pPr marL="457200" lvl="0" indent="-342900" algn="l" rtl="0">
              <a:spcBef>
                <a:spcPts val="0"/>
              </a:spcBef>
              <a:spcAft>
                <a:spcPts val="0"/>
              </a:spcAft>
              <a:buSzPts val="1800"/>
              <a:buChar char="●"/>
            </a:pPr>
            <a:r>
              <a:rPr lang="en" b="1" i="1" dirty="0"/>
              <a:t>Encoding/Decoding (Optional)</a:t>
            </a:r>
            <a:r>
              <a:rPr lang="en" b="1" dirty="0"/>
              <a:t>: </a:t>
            </a:r>
            <a:r>
              <a:rPr lang="en" dirty="0"/>
              <a:t>Quantization or other encoding techniques can be applied to each </a:t>
            </a:r>
            <a:r>
              <a:rPr lang="en" dirty="0" err="1"/>
              <a:t>subband</a:t>
            </a:r>
            <a:r>
              <a:rPr lang="en" dirty="0"/>
              <a:t> for compression.</a:t>
            </a:r>
            <a:endParaRPr dirty="0"/>
          </a:p>
          <a:p>
            <a:pPr marL="457200" lvl="0" indent="-342900" algn="l" rtl="0">
              <a:spcBef>
                <a:spcPts val="0"/>
              </a:spcBef>
              <a:spcAft>
                <a:spcPts val="0"/>
              </a:spcAft>
              <a:buSzPts val="1800"/>
              <a:buChar char="●"/>
            </a:pPr>
            <a:r>
              <a:rPr lang="en" b="1" i="1" dirty="0" err="1"/>
              <a:t>Upsampling</a:t>
            </a:r>
            <a:r>
              <a:rPr lang="en" b="1" dirty="0"/>
              <a:t>: </a:t>
            </a:r>
            <a:r>
              <a:rPr lang="en" dirty="0"/>
              <a:t>The </a:t>
            </a:r>
            <a:r>
              <a:rPr lang="en" dirty="0" err="1"/>
              <a:t>downsampled</a:t>
            </a:r>
            <a:r>
              <a:rPr lang="en" dirty="0"/>
              <a:t> </a:t>
            </a:r>
            <a:r>
              <a:rPr lang="en" dirty="0" err="1"/>
              <a:t>subbands</a:t>
            </a:r>
            <a:r>
              <a:rPr lang="en" dirty="0"/>
              <a:t> are </a:t>
            </a:r>
            <a:r>
              <a:rPr lang="en" dirty="0" err="1"/>
              <a:t>upsampled</a:t>
            </a:r>
            <a:r>
              <a:rPr lang="en" dirty="0"/>
              <a:t> back to their original rate.</a:t>
            </a:r>
            <a:endParaRPr dirty="0"/>
          </a:p>
          <a:p>
            <a:pPr marL="457200" lvl="0" indent="-342900" algn="l" rtl="0">
              <a:spcBef>
                <a:spcPts val="0"/>
              </a:spcBef>
              <a:spcAft>
                <a:spcPts val="0"/>
              </a:spcAft>
              <a:buSzPts val="1800"/>
              <a:buChar char="●"/>
            </a:pPr>
            <a:r>
              <a:rPr lang="en" b="1" i="1" dirty="0"/>
              <a:t>Synthesis Filter Bank</a:t>
            </a:r>
            <a:r>
              <a:rPr lang="en" b="1" dirty="0"/>
              <a:t>: </a:t>
            </a:r>
            <a:r>
              <a:rPr lang="en" dirty="0"/>
              <a:t>The </a:t>
            </a:r>
            <a:r>
              <a:rPr lang="en" dirty="0" err="1"/>
              <a:t>upsampled</a:t>
            </a:r>
            <a:r>
              <a:rPr lang="en" dirty="0"/>
              <a:t> </a:t>
            </a:r>
            <a:r>
              <a:rPr lang="en" dirty="0" err="1"/>
              <a:t>subbands</a:t>
            </a:r>
            <a:r>
              <a:rPr lang="en" dirty="0"/>
              <a:t> are passed through a synthesis filter bank to reconstruct the audio signal.</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Index</a:t>
            </a:r>
            <a:endParaRPr dirty="0"/>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Digital filters: FIR, IIR</a:t>
            </a:r>
            <a:endParaRPr dirty="0"/>
          </a:p>
          <a:p>
            <a:pPr marL="457200" lvl="0" indent="-342900" algn="l" rtl="0">
              <a:spcBef>
                <a:spcPts val="0"/>
              </a:spcBef>
              <a:spcAft>
                <a:spcPts val="0"/>
              </a:spcAft>
              <a:buSzPts val="1800"/>
              <a:buChar char="●"/>
            </a:pPr>
            <a:r>
              <a:rPr lang="en" dirty="0"/>
              <a:t>Resampling of signals</a:t>
            </a:r>
            <a:endParaRPr dirty="0"/>
          </a:p>
          <a:p>
            <a:pPr marL="457200" lvl="0" indent="-342900" algn="l" rtl="0">
              <a:spcBef>
                <a:spcPts val="0"/>
              </a:spcBef>
              <a:spcAft>
                <a:spcPts val="0"/>
              </a:spcAft>
              <a:buSzPts val="1800"/>
              <a:buChar char="●"/>
            </a:pPr>
            <a:r>
              <a:rPr lang="en" dirty="0"/>
              <a:t>Filter banks</a:t>
            </a:r>
            <a:endParaRPr dirty="0"/>
          </a:p>
          <a:p>
            <a:pPr marL="457200" lvl="0" indent="-342900" algn="l" rtl="0">
              <a:spcBef>
                <a:spcPts val="0"/>
              </a:spcBef>
              <a:spcAft>
                <a:spcPts val="0"/>
              </a:spcAft>
              <a:buSzPts val="1800"/>
              <a:buChar char="●"/>
            </a:pPr>
            <a:r>
              <a:rPr lang="en" dirty="0"/>
              <a:t>Quadrature mirror filters</a:t>
            </a:r>
            <a:endParaRPr dirty="0"/>
          </a:p>
          <a:p>
            <a:pPr marL="457200" lvl="0" indent="-342900" algn="l" rtl="0">
              <a:spcBef>
                <a:spcPts val="0"/>
              </a:spcBef>
              <a:spcAft>
                <a:spcPts val="0"/>
              </a:spcAft>
              <a:buSzPts val="1800"/>
              <a:buChar char="●"/>
            </a:pPr>
            <a:r>
              <a:rPr lang="en" dirty="0"/>
              <a:t>Fourier analysis</a:t>
            </a:r>
            <a:endParaRPr dirty="0"/>
          </a:p>
          <a:p>
            <a:pPr marL="914400" lvl="1" indent="-317500" algn="l" rtl="0">
              <a:spcBef>
                <a:spcPts val="0"/>
              </a:spcBef>
              <a:spcAft>
                <a:spcPts val="0"/>
              </a:spcAft>
              <a:buSzPts val="1400"/>
              <a:buChar char="○"/>
            </a:pPr>
            <a:r>
              <a:rPr lang="en" dirty="0"/>
              <a:t>Discrete Fourier Transform (DFT)</a:t>
            </a:r>
            <a:endParaRPr dirty="0"/>
          </a:p>
          <a:p>
            <a:pPr marL="914400" lvl="1" indent="-317500" algn="l" rtl="0">
              <a:spcBef>
                <a:spcPts val="0"/>
              </a:spcBef>
              <a:spcAft>
                <a:spcPts val="0"/>
              </a:spcAft>
              <a:buSzPts val="1400"/>
              <a:buChar char="○"/>
            </a:pPr>
            <a:r>
              <a:rPr lang="en" dirty="0"/>
              <a:t>Discrete Cosine Transform (DCT)</a:t>
            </a:r>
            <a:endParaRPr dirty="0"/>
          </a:p>
          <a:p>
            <a:pPr marL="914400" lvl="1" indent="-317500" algn="l" rtl="0">
              <a:spcBef>
                <a:spcPts val="0"/>
              </a:spcBef>
              <a:spcAft>
                <a:spcPts val="0"/>
              </a:spcAft>
              <a:buSzPts val="1400"/>
              <a:buChar char="○"/>
            </a:pPr>
            <a:r>
              <a:rPr lang="en" dirty="0"/>
              <a:t>Short Time Fourier Transform (STFT)</a:t>
            </a:r>
            <a:endParaRPr dirty="0"/>
          </a:p>
          <a:p>
            <a:pPr marL="914400" lvl="1" indent="-317500" algn="l" rtl="0">
              <a:spcBef>
                <a:spcPts val="0"/>
              </a:spcBef>
              <a:spcAft>
                <a:spcPts val="0"/>
              </a:spcAft>
              <a:buSzPts val="1400"/>
              <a:buChar char="○"/>
            </a:pPr>
            <a:r>
              <a:rPr lang="en" dirty="0"/>
              <a:t>Modified Discrete Cosine Transform (MDCT)</a:t>
            </a:r>
            <a:endParaRPr dirty="0"/>
          </a:p>
          <a:p>
            <a:pPr marL="0" lvl="0" indent="0" algn="l" rtl="0">
              <a:spcBef>
                <a:spcPts val="1200"/>
              </a:spcBef>
              <a:spcAft>
                <a:spcPts val="1200"/>
              </a:spcAft>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Hybrid, switched filter banks</a:t>
            </a:r>
            <a:endParaRPr/>
          </a:p>
        </p:txBody>
      </p:sp>
      <p:pic>
        <p:nvPicPr>
          <p:cNvPr id="201" name="Google Shape;201;p31"/>
          <p:cNvPicPr preferRelativeResize="0"/>
          <p:nvPr/>
        </p:nvPicPr>
        <p:blipFill>
          <a:blip r:embed="rId3">
            <a:alphaModFix/>
          </a:blip>
          <a:stretch>
            <a:fillRect/>
          </a:stretch>
        </p:blipFill>
        <p:spPr>
          <a:xfrm>
            <a:off x="2305875" y="1109150"/>
            <a:ext cx="4532238" cy="38209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2"/>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Discrete Fourier Transform (DFT)</a:t>
            </a:r>
            <a:endParaRPr/>
          </a:p>
        </p:txBody>
      </p:sp>
      <p:pic>
        <p:nvPicPr>
          <p:cNvPr id="207" name="Google Shape;207;p32"/>
          <p:cNvPicPr preferRelativeResize="0"/>
          <p:nvPr/>
        </p:nvPicPr>
        <p:blipFill>
          <a:blip r:embed="rId3">
            <a:alphaModFix/>
          </a:blip>
          <a:stretch>
            <a:fillRect/>
          </a:stretch>
        </p:blipFill>
        <p:spPr>
          <a:xfrm>
            <a:off x="311700" y="1368225"/>
            <a:ext cx="4091950" cy="1792150"/>
          </a:xfrm>
          <a:prstGeom prst="rect">
            <a:avLst/>
          </a:prstGeom>
          <a:noFill/>
          <a:ln>
            <a:noFill/>
          </a:ln>
        </p:spPr>
      </p:pic>
      <p:pic>
        <p:nvPicPr>
          <p:cNvPr id="208" name="Google Shape;208;p32"/>
          <p:cNvPicPr preferRelativeResize="0"/>
          <p:nvPr/>
        </p:nvPicPr>
        <p:blipFill>
          <a:blip r:embed="rId4">
            <a:alphaModFix/>
          </a:blip>
          <a:stretch>
            <a:fillRect/>
          </a:stretch>
        </p:blipFill>
        <p:spPr>
          <a:xfrm>
            <a:off x="368400" y="3457575"/>
            <a:ext cx="3731176" cy="666025"/>
          </a:xfrm>
          <a:prstGeom prst="rect">
            <a:avLst/>
          </a:prstGeom>
          <a:noFill/>
          <a:ln>
            <a:noFill/>
          </a:ln>
        </p:spPr>
      </p:pic>
      <p:pic>
        <p:nvPicPr>
          <p:cNvPr id="209" name="Google Shape;209;p32"/>
          <p:cNvPicPr preferRelativeResize="0"/>
          <p:nvPr/>
        </p:nvPicPr>
        <p:blipFill>
          <a:blip r:embed="rId5">
            <a:alphaModFix/>
          </a:blip>
          <a:stretch>
            <a:fillRect/>
          </a:stretch>
        </p:blipFill>
        <p:spPr>
          <a:xfrm>
            <a:off x="5227975" y="712925"/>
            <a:ext cx="3318877" cy="1459222"/>
          </a:xfrm>
          <a:prstGeom prst="rect">
            <a:avLst/>
          </a:prstGeom>
          <a:noFill/>
          <a:ln>
            <a:noFill/>
          </a:ln>
        </p:spPr>
      </p:pic>
      <p:pic>
        <p:nvPicPr>
          <p:cNvPr id="210" name="Google Shape;210;p32"/>
          <p:cNvPicPr preferRelativeResize="0"/>
          <p:nvPr/>
        </p:nvPicPr>
        <p:blipFill>
          <a:blip r:embed="rId6">
            <a:alphaModFix/>
          </a:blip>
          <a:stretch>
            <a:fillRect/>
          </a:stretch>
        </p:blipFill>
        <p:spPr>
          <a:xfrm>
            <a:off x="5176592" y="2172150"/>
            <a:ext cx="3318881" cy="1459226"/>
          </a:xfrm>
          <a:prstGeom prst="rect">
            <a:avLst/>
          </a:prstGeom>
          <a:noFill/>
          <a:ln>
            <a:noFill/>
          </a:ln>
        </p:spPr>
      </p:pic>
      <p:pic>
        <p:nvPicPr>
          <p:cNvPr id="211" name="Google Shape;211;p32"/>
          <p:cNvPicPr preferRelativeResize="0"/>
          <p:nvPr/>
        </p:nvPicPr>
        <p:blipFill>
          <a:blip r:embed="rId7">
            <a:alphaModFix/>
          </a:blip>
          <a:stretch>
            <a:fillRect/>
          </a:stretch>
        </p:blipFill>
        <p:spPr>
          <a:xfrm>
            <a:off x="5229725" y="3525900"/>
            <a:ext cx="3318877" cy="150857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3"/>
          <p:cNvSpPr txBox="1">
            <a:spLocks noGrp="1"/>
          </p:cNvSpPr>
          <p:nvPr>
            <p:ph type="title"/>
          </p:nvPr>
        </p:nvSpPr>
        <p:spPr>
          <a:xfrm>
            <a:off x="311700" y="1805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Discrete Cosine Transform (DCT)</a:t>
            </a:r>
            <a:endParaRPr/>
          </a:p>
        </p:txBody>
      </p:sp>
      <p:pic>
        <p:nvPicPr>
          <p:cNvPr id="217" name="Google Shape;217;p33"/>
          <p:cNvPicPr preferRelativeResize="0"/>
          <p:nvPr/>
        </p:nvPicPr>
        <p:blipFill>
          <a:blip r:embed="rId3">
            <a:alphaModFix/>
          </a:blip>
          <a:stretch>
            <a:fillRect/>
          </a:stretch>
        </p:blipFill>
        <p:spPr>
          <a:xfrm>
            <a:off x="418675" y="754125"/>
            <a:ext cx="5095774" cy="643975"/>
          </a:xfrm>
          <a:prstGeom prst="rect">
            <a:avLst/>
          </a:prstGeom>
          <a:noFill/>
          <a:ln>
            <a:noFill/>
          </a:ln>
        </p:spPr>
      </p:pic>
      <p:sp>
        <p:nvSpPr>
          <p:cNvPr id="218" name="Google Shape;218;p33"/>
          <p:cNvSpPr txBox="1"/>
          <p:nvPr/>
        </p:nvSpPr>
        <p:spPr>
          <a:xfrm>
            <a:off x="5843500" y="928575"/>
            <a:ext cx="270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rPr>
              <a:t>DCT Type 4</a:t>
            </a:r>
            <a:endParaRPr>
              <a:solidFill>
                <a:schemeClr val="dk2"/>
              </a:solidFill>
            </a:endParaRPr>
          </a:p>
        </p:txBody>
      </p:sp>
      <p:pic>
        <p:nvPicPr>
          <p:cNvPr id="219" name="Google Shape;219;p33"/>
          <p:cNvPicPr preferRelativeResize="0"/>
          <p:nvPr/>
        </p:nvPicPr>
        <p:blipFill>
          <a:blip r:embed="rId4">
            <a:alphaModFix/>
          </a:blip>
          <a:stretch>
            <a:fillRect/>
          </a:stretch>
        </p:blipFill>
        <p:spPr>
          <a:xfrm>
            <a:off x="145075" y="2218325"/>
            <a:ext cx="4015450" cy="1765499"/>
          </a:xfrm>
          <a:prstGeom prst="rect">
            <a:avLst/>
          </a:prstGeom>
          <a:noFill/>
          <a:ln>
            <a:noFill/>
          </a:ln>
        </p:spPr>
      </p:pic>
      <p:pic>
        <p:nvPicPr>
          <p:cNvPr id="220" name="Google Shape;220;p33"/>
          <p:cNvPicPr preferRelativeResize="0"/>
          <p:nvPr/>
        </p:nvPicPr>
        <p:blipFill>
          <a:blip r:embed="rId5">
            <a:alphaModFix/>
          </a:blip>
          <a:stretch>
            <a:fillRect/>
          </a:stretch>
        </p:blipFill>
        <p:spPr>
          <a:xfrm>
            <a:off x="4619925" y="1458500"/>
            <a:ext cx="4263751" cy="1870924"/>
          </a:xfrm>
          <a:prstGeom prst="rect">
            <a:avLst/>
          </a:prstGeom>
          <a:noFill/>
          <a:ln>
            <a:noFill/>
          </a:ln>
        </p:spPr>
      </p:pic>
      <p:pic>
        <p:nvPicPr>
          <p:cNvPr id="221" name="Google Shape;221;p33"/>
          <p:cNvPicPr preferRelativeResize="0"/>
          <p:nvPr/>
        </p:nvPicPr>
        <p:blipFill>
          <a:blip r:embed="rId6">
            <a:alphaModFix/>
          </a:blip>
          <a:stretch>
            <a:fillRect/>
          </a:stretch>
        </p:blipFill>
        <p:spPr>
          <a:xfrm>
            <a:off x="4723900" y="3224008"/>
            <a:ext cx="4159775" cy="187091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DFT vs DCT</a:t>
            </a:r>
            <a:endParaRPr/>
          </a:p>
        </p:txBody>
      </p:sp>
      <p:sp>
        <p:nvSpPr>
          <p:cNvPr id="227" name="Google Shape;227;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The DFT is the basic frequency-domain transformation, conceptually easy to understand, and suitable for most kind of spectral analysis and spectral transformations. However, DFT requires overlapping between windows, thus it doubles the information that need to be stored: not very good for compression.</a:t>
            </a:r>
            <a:endParaRPr dirty="0"/>
          </a:p>
          <a:p>
            <a:pPr marL="457200" lvl="0" indent="-342900" algn="l" rtl="0">
              <a:spcBef>
                <a:spcPts val="0"/>
              </a:spcBef>
              <a:spcAft>
                <a:spcPts val="0"/>
              </a:spcAft>
              <a:buSzPts val="1800"/>
              <a:buChar char="●"/>
            </a:pPr>
            <a:r>
              <a:rPr lang="en" dirty="0"/>
              <a:t>DCT returns a real-valued spectrum (only the positive frequencies). It has twice as many frequency values for the same number of time-domain samples. </a:t>
            </a: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5"/>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Short-time Fourier Transform (STFT)</a:t>
            </a:r>
            <a:endParaRPr/>
          </a:p>
        </p:txBody>
      </p:sp>
      <p:pic>
        <p:nvPicPr>
          <p:cNvPr id="233" name="Google Shape;233;p35"/>
          <p:cNvPicPr preferRelativeResize="0"/>
          <p:nvPr/>
        </p:nvPicPr>
        <p:blipFill>
          <a:blip r:embed="rId3">
            <a:alphaModFix/>
          </a:blip>
          <a:stretch>
            <a:fillRect/>
          </a:stretch>
        </p:blipFill>
        <p:spPr>
          <a:xfrm>
            <a:off x="228600" y="1170125"/>
            <a:ext cx="4419599" cy="1649096"/>
          </a:xfrm>
          <a:prstGeom prst="rect">
            <a:avLst/>
          </a:prstGeom>
          <a:noFill/>
          <a:ln>
            <a:noFill/>
          </a:ln>
        </p:spPr>
      </p:pic>
      <p:pic>
        <p:nvPicPr>
          <p:cNvPr id="234" name="Google Shape;234;p35"/>
          <p:cNvPicPr preferRelativeResize="0"/>
          <p:nvPr/>
        </p:nvPicPr>
        <p:blipFill>
          <a:blip r:embed="rId4">
            <a:alphaModFix/>
          </a:blip>
          <a:stretch>
            <a:fillRect/>
          </a:stretch>
        </p:blipFill>
        <p:spPr>
          <a:xfrm>
            <a:off x="304800" y="3321475"/>
            <a:ext cx="4137650" cy="769350"/>
          </a:xfrm>
          <a:prstGeom prst="rect">
            <a:avLst/>
          </a:prstGeom>
          <a:noFill/>
          <a:ln>
            <a:noFill/>
          </a:ln>
        </p:spPr>
      </p:pic>
      <p:pic>
        <p:nvPicPr>
          <p:cNvPr id="235" name="Google Shape;235;p35"/>
          <p:cNvPicPr preferRelativeResize="0"/>
          <p:nvPr/>
        </p:nvPicPr>
        <p:blipFill>
          <a:blip r:embed="rId5">
            <a:alphaModFix/>
          </a:blip>
          <a:stretch>
            <a:fillRect/>
          </a:stretch>
        </p:blipFill>
        <p:spPr>
          <a:xfrm>
            <a:off x="4648200" y="1170125"/>
            <a:ext cx="4492726" cy="33104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6"/>
          <p:cNvSpPr txBox="1">
            <a:spLocks noGrp="1"/>
          </p:cNvSpPr>
          <p:nvPr>
            <p:ph type="title"/>
          </p:nvPr>
        </p:nvSpPr>
        <p:spPr>
          <a:xfrm>
            <a:off x="311700" y="503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Windows</a:t>
            </a:r>
            <a:endParaRPr/>
          </a:p>
        </p:txBody>
      </p:sp>
      <p:sp>
        <p:nvSpPr>
          <p:cNvPr id="241" name="Google Shape;241;p36"/>
          <p:cNvSpPr txBox="1">
            <a:spLocks noGrp="1"/>
          </p:cNvSpPr>
          <p:nvPr>
            <p:ph type="body" idx="1"/>
          </p:nvPr>
        </p:nvSpPr>
        <p:spPr>
          <a:xfrm>
            <a:off x="3421125" y="511075"/>
            <a:ext cx="2348400" cy="437400"/>
          </a:xfrm>
          <a:prstGeom prst="rect">
            <a:avLst/>
          </a:prstGeom>
        </p:spPr>
        <p:txBody>
          <a:bodyPr spcFirstLastPara="1" wrap="square" lIns="91425" tIns="91425" rIns="91425" bIns="91425" anchor="t" anchorCtr="0">
            <a:noAutofit/>
          </a:bodyPr>
          <a:lstStyle/>
          <a:p>
            <a:pPr marL="457200" lvl="0" indent="0" algn="l" rtl="0">
              <a:spcBef>
                <a:spcPts val="0"/>
              </a:spcBef>
              <a:spcAft>
                <a:spcPts val="1200"/>
              </a:spcAft>
              <a:buNone/>
            </a:pPr>
            <a:r>
              <a:rPr lang="en"/>
              <a:t>Sine window:</a:t>
            </a:r>
            <a:endParaRPr/>
          </a:p>
        </p:txBody>
      </p:sp>
      <p:pic>
        <p:nvPicPr>
          <p:cNvPr id="242" name="Google Shape;242;p36"/>
          <p:cNvPicPr preferRelativeResize="0"/>
          <p:nvPr/>
        </p:nvPicPr>
        <p:blipFill>
          <a:blip r:embed="rId3">
            <a:alphaModFix/>
          </a:blip>
          <a:stretch>
            <a:fillRect/>
          </a:stretch>
        </p:blipFill>
        <p:spPr>
          <a:xfrm>
            <a:off x="3604616" y="889250"/>
            <a:ext cx="2116484" cy="572700"/>
          </a:xfrm>
          <a:prstGeom prst="rect">
            <a:avLst/>
          </a:prstGeom>
          <a:noFill/>
          <a:ln>
            <a:noFill/>
          </a:ln>
        </p:spPr>
      </p:pic>
      <p:pic>
        <p:nvPicPr>
          <p:cNvPr id="243" name="Google Shape;243;p36"/>
          <p:cNvPicPr preferRelativeResize="0"/>
          <p:nvPr/>
        </p:nvPicPr>
        <p:blipFill>
          <a:blip r:embed="rId4">
            <a:alphaModFix/>
          </a:blip>
          <a:stretch>
            <a:fillRect/>
          </a:stretch>
        </p:blipFill>
        <p:spPr>
          <a:xfrm>
            <a:off x="3351975" y="1391850"/>
            <a:ext cx="2476700" cy="1852350"/>
          </a:xfrm>
          <a:prstGeom prst="rect">
            <a:avLst/>
          </a:prstGeom>
          <a:noFill/>
          <a:ln>
            <a:noFill/>
          </a:ln>
        </p:spPr>
      </p:pic>
      <p:pic>
        <p:nvPicPr>
          <p:cNvPr id="244" name="Google Shape;244;p36"/>
          <p:cNvPicPr preferRelativeResize="0"/>
          <p:nvPr/>
        </p:nvPicPr>
        <p:blipFill>
          <a:blip r:embed="rId5">
            <a:alphaModFix/>
          </a:blip>
          <a:stretch>
            <a:fillRect/>
          </a:stretch>
        </p:blipFill>
        <p:spPr>
          <a:xfrm>
            <a:off x="6555925" y="1024675"/>
            <a:ext cx="2181400" cy="367175"/>
          </a:xfrm>
          <a:prstGeom prst="rect">
            <a:avLst/>
          </a:prstGeom>
          <a:noFill/>
          <a:ln>
            <a:noFill/>
          </a:ln>
        </p:spPr>
      </p:pic>
      <p:pic>
        <p:nvPicPr>
          <p:cNvPr id="246" name="Google Shape;246;p36"/>
          <p:cNvPicPr preferRelativeResize="0"/>
          <p:nvPr/>
        </p:nvPicPr>
        <p:blipFill>
          <a:blip r:embed="rId6">
            <a:alphaModFix/>
          </a:blip>
          <a:stretch>
            <a:fillRect/>
          </a:stretch>
        </p:blipFill>
        <p:spPr>
          <a:xfrm>
            <a:off x="6419425" y="1427550"/>
            <a:ext cx="2454707" cy="1816650"/>
          </a:xfrm>
          <a:prstGeom prst="rect">
            <a:avLst/>
          </a:prstGeom>
          <a:noFill/>
          <a:ln>
            <a:noFill/>
          </a:ln>
        </p:spPr>
      </p:pic>
      <p:pic>
        <p:nvPicPr>
          <p:cNvPr id="247" name="Google Shape;247;p36"/>
          <p:cNvPicPr preferRelativeResize="0"/>
          <p:nvPr/>
        </p:nvPicPr>
        <p:blipFill>
          <a:blip r:embed="rId7">
            <a:alphaModFix/>
          </a:blip>
          <a:stretch>
            <a:fillRect/>
          </a:stretch>
        </p:blipFill>
        <p:spPr>
          <a:xfrm>
            <a:off x="1280673" y="968523"/>
            <a:ext cx="711050" cy="299375"/>
          </a:xfrm>
          <a:prstGeom prst="rect">
            <a:avLst/>
          </a:prstGeom>
          <a:noFill/>
          <a:ln>
            <a:noFill/>
          </a:ln>
        </p:spPr>
      </p:pic>
      <p:sp>
        <p:nvSpPr>
          <p:cNvPr id="248" name="Google Shape;248;p36"/>
          <p:cNvSpPr txBox="1">
            <a:spLocks noGrp="1"/>
          </p:cNvSpPr>
          <p:nvPr>
            <p:ph type="body" idx="1"/>
          </p:nvPr>
        </p:nvSpPr>
        <p:spPr>
          <a:xfrm>
            <a:off x="-61950" y="511072"/>
            <a:ext cx="3209400" cy="437400"/>
          </a:xfrm>
          <a:prstGeom prst="rect">
            <a:avLst/>
          </a:prstGeom>
        </p:spPr>
        <p:txBody>
          <a:bodyPr spcFirstLastPara="1" wrap="square" lIns="91425" tIns="91425" rIns="91425" bIns="91425" anchor="t" anchorCtr="0">
            <a:noAutofit/>
          </a:bodyPr>
          <a:lstStyle/>
          <a:p>
            <a:pPr marL="457200" lvl="0" indent="0" algn="l" rtl="0">
              <a:spcBef>
                <a:spcPts val="0"/>
              </a:spcBef>
              <a:spcAft>
                <a:spcPts val="1200"/>
              </a:spcAft>
              <a:buNone/>
            </a:pPr>
            <a:r>
              <a:rPr lang="en"/>
              <a:t>Rectangular window:</a:t>
            </a:r>
            <a:endParaRPr/>
          </a:p>
        </p:txBody>
      </p:sp>
      <p:pic>
        <p:nvPicPr>
          <p:cNvPr id="249" name="Google Shape;249;p36"/>
          <p:cNvPicPr preferRelativeResize="0"/>
          <p:nvPr/>
        </p:nvPicPr>
        <p:blipFill>
          <a:blip r:embed="rId8">
            <a:alphaModFix/>
          </a:blip>
          <a:stretch>
            <a:fillRect/>
          </a:stretch>
        </p:blipFill>
        <p:spPr>
          <a:xfrm>
            <a:off x="393013" y="1444337"/>
            <a:ext cx="2299474" cy="1743275"/>
          </a:xfrm>
          <a:prstGeom prst="rect">
            <a:avLst/>
          </a:prstGeom>
          <a:noFill/>
          <a:ln>
            <a:noFill/>
          </a:ln>
        </p:spPr>
      </p:pic>
      <p:pic>
        <p:nvPicPr>
          <p:cNvPr id="250" name="Google Shape;250;p36"/>
          <p:cNvPicPr preferRelativeResize="0"/>
          <p:nvPr/>
        </p:nvPicPr>
        <p:blipFill>
          <a:blip r:embed="rId9">
            <a:alphaModFix/>
          </a:blip>
          <a:stretch>
            <a:fillRect/>
          </a:stretch>
        </p:blipFill>
        <p:spPr>
          <a:xfrm>
            <a:off x="382725" y="3261365"/>
            <a:ext cx="2348400" cy="1852350"/>
          </a:xfrm>
          <a:prstGeom prst="rect">
            <a:avLst/>
          </a:prstGeom>
          <a:noFill/>
          <a:ln>
            <a:noFill/>
          </a:ln>
        </p:spPr>
      </p:pic>
      <p:pic>
        <p:nvPicPr>
          <p:cNvPr id="251" name="Google Shape;251;p36"/>
          <p:cNvPicPr preferRelativeResize="0"/>
          <p:nvPr/>
        </p:nvPicPr>
        <p:blipFill>
          <a:blip r:embed="rId10">
            <a:alphaModFix/>
          </a:blip>
          <a:stretch>
            <a:fillRect/>
          </a:stretch>
        </p:blipFill>
        <p:spPr>
          <a:xfrm>
            <a:off x="3351975" y="3255625"/>
            <a:ext cx="2427226" cy="1802949"/>
          </a:xfrm>
          <a:prstGeom prst="rect">
            <a:avLst/>
          </a:prstGeom>
          <a:noFill/>
          <a:ln>
            <a:noFill/>
          </a:ln>
        </p:spPr>
      </p:pic>
      <p:pic>
        <p:nvPicPr>
          <p:cNvPr id="252" name="Google Shape;252;p36"/>
          <p:cNvPicPr preferRelativeResize="0"/>
          <p:nvPr/>
        </p:nvPicPr>
        <p:blipFill>
          <a:blip r:embed="rId11">
            <a:alphaModFix/>
          </a:blip>
          <a:stretch>
            <a:fillRect/>
          </a:stretch>
        </p:blipFill>
        <p:spPr>
          <a:xfrm>
            <a:off x="6397425" y="3256875"/>
            <a:ext cx="2476699" cy="1816651"/>
          </a:xfrm>
          <a:prstGeom prst="rect">
            <a:avLst/>
          </a:prstGeom>
          <a:noFill/>
          <a:ln>
            <a:noFill/>
          </a:ln>
        </p:spPr>
      </p:pic>
      <p:sp>
        <p:nvSpPr>
          <p:cNvPr id="4" name="Google Shape;241;p36">
            <a:extLst>
              <a:ext uri="{FF2B5EF4-FFF2-40B4-BE49-F238E27FC236}">
                <a16:creationId xmlns:a16="http://schemas.microsoft.com/office/drawing/2014/main" id="{B9C03623-63C1-AFFC-AAA9-2307E6835119}"/>
              </a:ext>
            </a:extLst>
          </p:cNvPr>
          <p:cNvSpPr txBox="1">
            <a:spLocks/>
          </p:cNvSpPr>
          <p:nvPr/>
        </p:nvSpPr>
        <p:spPr>
          <a:xfrm>
            <a:off x="6226690" y="511072"/>
            <a:ext cx="2557855" cy="43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indent="0">
              <a:spcAft>
                <a:spcPts val="1200"/>
              </a:spcAft>
              <a:buFont typeface="Arial"/>
              <a:buNone/>
            </a:pPr>
            <a:r>
              <a:rPr lang="en-US" err="1"/>
              <a:t>Hanning</a:t>
            </a:r>
            <a:r>
              <a:rPr lang="en-US"/>
              <a:t> window:</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7"/>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Modified Discrete Cosine Transform (MDCT)</a:t>
            </a:r>
            <a:endParaRPr/>
          </a:p>
        </p:txBody>
      </p:sp>
      <p:sp>
        <p:nvSpPr>
          <p:cNvPr id="258" name="Google Shape;258;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Solves the data rate problem inherent in DFT coders. No window overlap.</a:t>
            </a:r>
            <a:endParaRPr/>
          </a:p>
          <a:p>
            <a:pPr marL="457200" lvl="0" indent="-342900" algn="l" rtl="0">
              <a:spcBef>
                <a:spcPts val="0"/>
              </a:spcBef>
              <a:spcAft>
                <a:spcPts val="0"/>
              </a:spcAft>
              <a:buSzPts val="1800"/>
              <a:buChar char="●"/>
            </a:pPr>
            <a:r>
              <a:rPr lang="en"/>
              <a:t>It is a class of Time Domain Alias Cancelation (TDAC) transforms.</a:t>
            </a:r>
            <a:endParaRPr/>
          </a:p>
          <a:p>
            <a:pPr marL="457200" lvl="0" indent="-342900" algn="l" rtl="0">
              <a:spcBef>
                <a:spcPts val="0"/>
              </a:spcBef>
              <a:spcAft>
                <a:spcPts val="0"/>
              </a:spcAft>
              <a:buSzPts val="1800"/>
              <a:buChar char="●"/>
            </a:pPr>
            <a:r>
              <a:rPr lang="en"/>
              <a:t>It does not invert like the DFT to recover the input signal. It includes time-domain aliasing which is cancelled in the time domain. Thus it allows for perfect reconstruction.</a:t>
            </a:r>
            <a:endParaRPr/>
          </a:p>
          <a:p>
            <a:pPr marL="457200" lvl="0" indent="-342900" algn="l" rtl="0">
              <a:spcBef>
                <a:spcPts val="0"/>
              </a:spcBef>
              <a:spcAft>
                <a:spcPts val="0"/>
              </a:spcAft>
              <a:buSzPts val="1800"/>
              <a:buChar char="●"/>
            </a:pPr>
            <a:r>
              <a:rPr lang="en"/>
              <a:t>It can be implemented with the FFT.</a:t>
            </a:r>
            <a:endParaRPr/>
          </a:p>
        </p:txBody>
      </p:sp>
      <p:pic>
        <p:nvPicPr>
          <p:cNvPr id="259" name="Google Shape;259;p37"/>
          <p:cNvPicPr preferRelativeResize="0"/>
          <p:nvPr/>
        </p:nvPicPr>
        <p:blipFill>
          <a:blip r:embed="rId3">
            <a:alphaModFix/>
          </a:blip>
          <a:stretch>
            <a:fillRect/>
          </a:stretch>
        </p:blipFill>
        <p:spPr>
          <a:xfrm>
            <a:off x="1699175" y="3350775"/>
            <a:ext cx="5384774" cy="837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264" name="Google Shape;264;p38"/>
          <p:cNvPicPr preferRelativeResize="0"/>
          <p:nvPr/>
        </p:nvPicPr>
        <p:blipFill>
          <a:blip r:embed="rId3">
            <a:alphaModFix/>
          </a:blip>
          <a:stretch>
            <a:fillRect/>
          </a:stretch>
        </p:blipFill>
        <p:spPr>
          <a:xfrm>
            <a:off x="108600" y="414325"/>
            <a:ext cx="5314950" cy="4314825"/>
          </a:xfrm>
          <a:prstGeom prst="rect">
            <a:avLst/>
          </a:prstGeom>
          <a:noFill/>
          <a:ln>
            <a:noFill/>
          </a:ln>
        </p:spPr>
      </p:pic>
      <p:pic>
        <p:nvPicPr>
          <p:cNvPr id="265" name="Google Shape;265;p38"/>
          <p:cNvPicPr preferRelativeResize="0"/>
          <p:nvPr/>
        </p:nvPicPr>
        <p:blipFill>
          <a:blip r:embed="rId4">
            <a:alphaModFix/>
          </a:blip>
          <a:stretch>
            <a:fillRect/>
          </a:stretch>
        </p:blipFill>
        <p:spPr>
          <a:xfrm>
            <a:off x="5537825" y="1215850"/>
            <a:ext cx="3430899" cy="2573175"/>
          </a:xfrm>
          <a:prstGeom prst="rect">
            <a:avLst/>
          </a:prstGeom>
          <a:noFill/>
          <a:ln>
            <a:noFill/>
          </a:ln>
        </p:spPr>
      </p:pic>
      <p:sp>
        <p:nvSpPr>
          <p:cNvPr id="266" name="Google Shape;266;p38"/>
          <p:cNvSpPr txBox="1"/>
          <p:nvPr/>
        </p:nvSpPr>
        <p:spPr>
          <a:xfrm>
            <a:off x="5577850" y="3827625"/>
            <a:ext cx="32841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solidFill>
                  <a:schemeClr val="dk2"/>
                </a:solidFill>
              </a:rPr>
              <a:t>Magnitude frequency response and impulse response for channel 3.</a:t>
            </a:r>
            <a:endParaRPr sz="1500">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9"/>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Time-frequency resolution issues</a:t>
            </a:r>
            <a:endParaRPr/>
          </a:p>
        </p:txBody>
      </p:sp>
      <p:sp>
        <p:nvSpPr>
          <p:cNvPr id="272" name="Google Shape;272;p39"/>
          <p:cNvSpPr txBox="1">
            <a:spLocks noGrp="1"/>
          </p:cNvSpPr>
          <p:nvPr>
            <p:ph type="body" idx="1"/>
          </p:nvPr>
        </p:nvSpPr>
        <p:spPr>
          <a:xfrm>
            <a:off x="311700" y="789125"/>
            <a:ext cx="8520600" cy="8364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1200"/>
              </a:spcAft>
              <a:buNone/>
            </a:pPr>
            <a:r>
              <a:rPr lang="en"/>
              <a:t>Difficulty of selection a single filter bank to satisfy the diverse time and frequency resolutions requirements associated with different classes of audio.</a:t>
            </a:r>
            <a:endParaRPr/>
          </a:p>
        </p:txBody>
      </p:sp>
      <p:pic>
        <p:nvPicPr>
          <p:cNvPr id="273" name="Google Shape;273;p39"/>
          <p:cNvPicPr preferRelativeResize="0"/>
          <p:nvPr/>
        </p:nvPicPr>
        <p:blipFill>
          <a:blip r:embed="rId3">
            <a:alphaModFix/>
          </a:blip>
          <a:stretch>
            <a:fillRect/>
          </a:stretch>
        </p:blipFill>
        <p:spPr>
          <a:xfrm>
            <a:off x="506725" y="1541698"/>
            <a:ext cx="3469175" cy="3015625"/>
          </a:xfrm>
          <a:prstGeom prst="rect">
            <a:avLst/>
          </a:prstGeom>
          <a:noFill/>
          <a:ln>
            <a:noFill/>
          </a:ln>
        </p:spPr>
      </p:pic>
      <p:pic>
        <p:nvPicPr>
          <p:cNvPr id="274" name="Google Shape;274;p39"/>
          <p:cNvPicPr preferRelativeResize="0"/>
          <p:nvPr/>
        </p:nvPicPr>
        <p:blipFill>
          <a:blip r:embed="rId4">
            <a:alphaModFix/>
          </a:blip>
          <a:stretch>
            <a:fillRect/>
          </a:stretch>
        </p:blipFill>
        <p:spPr>
          <a:xfrm>
            <a:off x="4981750" y="1557225"/>
            <a:ext cx="3215382" cy="2984575"/>
          </a:xfrm>
          <a:prstGeom prst="rect">
            <a:avLst/>
          </a:prstGeom>
          <a:noFill/>
          <a:ln>
            <a:noFill/>
          </a:ln>
        </p:spPr>
      </p:pic>
      <p:sp>
        <p:nvSpPr>
          <p:cNvPr id="275" name="Google Shape;275;p39"/>
          <p:cNvSpPr txBox="1"/>
          <p:nvPr/>
        </p:nvSpPr>
        <p:spPr>
          <a:xfrm>
            <a:off x="1912625" y="4541800"/>
            <a:ext cx="13107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dk2"/>
                </a:solidFill>
              </a:rPr>
              <a:t>castanets</a:t>
            </a:r>
            <a:endParaRPr sz="1700">
              <a:solidFill>
                <a:schemeClr val="dk2"/>
              </a:solidFill>
            </a:endParaRPr>
          </a:p>
        </p:txBody>
      </p:sp>
      <p:sp>
        <p:nvSpPr>
          <p:cNvPr id="276" name="Google Shape;276;p39"/>
          <p:cNvSpPr txBox="1"/>
          <p:nvPr/>
        </p:nvSpPr>
        <p:spPr>
          <a:xfrm>
            <a:off x="6347450" y="4541800"/>
            <a:ext cx="13107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dk2"/>
                </a:solidFill>
              </a:rPr>
              <a:t>piccolo</a:t>
            </a:r>
            <a:endParaRPr sz="1700">
              <a:solidFill>
                <a:schemeClr val="dk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0"/>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STFT vs MCDT</a:t>
            </a:r>
            <a:endParaRPr/>
          </a:p>
        </p:txBody>
      </p:sp>
      <p:sp>
        <p:nvSpPr>
          <p:cNvPr id="282" name="Google Shape;282;p40"/>
          <p:cNvSpPr txBox="1">
            <a:spLocks noGrp="1"/>
          </p:cNvSpPr>
          <p:nvPr>
            <p:ph type="body" idx="1"/>
          </p:nvPr>
        </p:nvSpPr>
        <p:spPr>
          <a:xfrm>
            <a:off x="311700" y="695275"/>
            <a:ext cx="8520600" cy="941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STFT built on top of DFT and MCDT built on top of DCT Type 4</a:t>
            </a:r>
            <a:endParaRPr/>
          </a:p>
          <a:p>
            <a:pPr marL="457200" lvl="0" indent="-342900" algn="l" rtl="0">
              <a:spcBef>
                <a:spcPts val="0"/>
              </a:spcBef>
              <a:spcAft>
                <a:spcPts val="0"/>
              </a:spcAft>
              <a:buSzPts val="1800"/>
              <a:buChar char="●"/>
            </a:pPr>
            <a:r>
              <a:rPr lang="en"/>
              <a:t>MCDT has not window overlap, it is critically sampled</a:t>
            </a:r>
            <a:endParaRPr/>
          </a:p>
        </p:txBody>
      </p:sp>
      <p:sp>
        <p:nvSpPr>
          <p:cNvPr id="285" name="Google Shape;285;p40"/>
          <p:cNvSpPr txBox="1"/>
          <p:nvPr/>
        </p:nvSpPr>
        <p:spPr>
          <a:xfrm>
            <a:off x="1080600" y="1571787"/>
            <a:ext cx="263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dk2"/>
                </a:solidFill>
              </a:rPr>
              <a:t>STFT, no window overlap</a:t>
            </a:r>
            <a:endParaRPr dirty="0">
              <a:solidFill>
                <a:schemeClr val="dk2"/>
              </a:solidFill>
            </a:endParaRPr>
          </a:p>
        </p:txBody>
      </p:sp>
      <p:sp>
        <p:nvSpPr>
          <p:cNvPr id="286" name="Google Shape;286;p40"/>
          <p:cNvSpPr txBox="1"/>
          <p:nvPr/>
        </p:nvSpPr>
        <p:spPr>
          <a:xfrm>
            <a:off x="6524977" y="1533153"/>
            <a:ext cx="93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dk2"/>
                </a:solidFill>
              </a:rPr>
              <a:t>MCDT</a:t>
            </a:r>
            <a:endParaRPr dirty="0">
              <a:solidFill>
                <a:schemeClr val="dk2"/>
              </a:solidFill>
            </a:endParaRPr>
          </a:p>
        </p:txBody>
      </p:sp>
      <p:pic>
        <p:nvPicPr>
          <p:cNvPr id="3" name="Picture 2" descr="A close-up of a graph&#10;&#10;Description automatically generated">
            <a:extLst>
              <a:ext uri="{FF2B5EF4-FFF2-40B4-BE49-F238E27FC236}">
                <a16:creationId xmlns:a16="http://schemas.microsoft.com/office/drawing/2014/main" id="{268BA260-62F9-9B6F-BBC3-D3530D3A7954}"/>
              </a:ext>
            </a:extLst>
          </p:cNvPr>
          <p:cNvPicPr>
            <a:picLocks noChangeAspect="1"/>
          </p:cNvPicPr>
          <p:nvPr/>
        </p:nvPicPr>
        <p:blipFill>
          <a:blip r:embed="rId3"/>
          <a:srcRect r="13033"/>
          <a:stretch/>
        </p:blipFill>
        <p:spPr>
          <a:xfrm>
            <a:off x="148102" y="2002391"/>
            <a:ext cx="4288665" cy="2752083"/>
          </a:xfrm>
          <a:prstGeom prst="rect">
            <a:avLst/>
          </a:prstGeom>
        </p:spPr>
      </p:pic>
      <p:pic>
        <p:nvPicPr>
          <p:cNvPr id="5" name="Picture 4" descr="A close-up of a screen&#10;&#10;Description automatically generated">
            <a:extLst>
              <a:ext uri="{FF2B5EF4-FFF2-40B4-BE49-F238E27FC236}">
                <a16:creationId xmlns:a16="http://schemas.microsoft.com/office/drawing/2014/main" id="{F1A18ED1-0572-0D35-3C28-64A9109E2FB3}"/>
              </a:ext>
            </a:extLst>
          </p:cNvPr>
          <p:cNvPicPr>
            <a:picLocks noChangeAspect="1"/>
          </p:cNvPicPr>
          <p:nvPr/>
        </p:nvPicPr>
        <p:blipFill>
          <a:blip r:embed="rId4"/>
          <a:srcRect r="13863"/>
          <a:stretch/>
        </p:blipFill>
        <p:spPr>
          <a:xfrm>
            <a:off x="4588714" y="2002391"/>
            <a:ext cx="4365774" cy="272248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95412" y="246375"/>
            <a:ext cx="4541400" cy="98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Finite Impulse Response </a:t>
            </a:r>
            <a:endParaRPr dirty="0"/>
          </a:p>
          <a:p>
            <a:pPr marL="0" lvl="0" indent="0" algn="l" rtl="0">
              <a:spcBef>
                <a:spcPts val="0"/>
              </a:spcBef>
              <a:spcAft>
                <a:spcPts val="0"/>
              </a:spcAft>
              <a:buNone/>
            </a:pPr>
            <a:r>
              <a:rPr lang="en" dirty="0"/>
              <a:t>filters</a:t>
            </a:r>
            <a:endParaRPr dirty="0"/>
          </a:p>
        </p:txBody>
      </p:sp>
      <p:pic>
        <p:nvPicPr>
          <p:cNvPr id="67" name="Google Shape;67;p15"/>
          <p:cNvPicPr preferRelativeResize="0"/>
          <p:nvPr/>
        </p:nvPicPr>
        <p:blipFill rotWithShape="1">
          <a:blip r:embed="rId3">
            <a:alphaModFix/>
          </a:blip>
          <a:srcRect l="150750" t="-39260" r="-150750" b="39260"/>
          <a:stretch/>
        </p:blipFill>
        <p:spPr>
          <a:xfrm>
            <a:off x="4373875" y="1409825"/>
            <a:ext cx="2800350" cy="1028700"/>
          </a:xfrm>
          <a:prstGeom prst="rect">
            <a:avLst/>
          </a:prstGeom>
          <a:noFill/>
          <a:ln>
            <a:noFill/>
          </a:ln>
        </p:spPr>
      </p:pic>
      <p:pic>
        <p:nvPicPr>
          <p:cNvPr id="68" name="Google Shape;68;p15"/>
          <p:cNvPicPr preferRelativeResize="0"/>
          <p:nvPr/>
        </p:nvPicPr>
        <p:blipFill>
          <a:blip r:embed="rId4">
            <a:alphaModFix/>
          </a:blip>
          <a:stretch>
            <a:fillRect/>
          </a:stretch>
        </p:blipFill>
        <p:spPr>
          <a:xfrm>
            <a:off x="187452" y="2571750"/>
            <a:ext cx="3322300" cy="910225"/>
          </a:xfrm>
          <a:prstGeom prst="rect">
            <a:avLst/>
          </a:prstGeom>
          <a:noFill/>
          <a:ln>
            <a:noFill/>
          </a:ln>
        </p:spPr>
      </p:pic>
      <p:pic>
        <p:nvPicPr>
          <p:cNvPr id="69" name="Google Shape;69;p15"/>
          <p:cNvPicPr preferRelativeResize="0"/>
          <p:nvPr/>
        </p:nvPicPr>
        <p:blipFill>
          <a:blip r:embed="rId5">
            <a:alphaModFix/>
          </a:blip>
          <a:stretch>
            <a:fillRect/>
          </a:stretch>
        </p:blipFill>
        <p:spPr>
          <a:xfrm>
            <a:off x="136556" y="1590675"/>
            <a:ext cx="3894550" cy="941650"/>
          </a:xfrm>
          <a:prstGeom prst="rect">
            <a:avLst/>
          </a:prstGeom>
          <a:noFill/>
          <a:ln>
            <a:noFill/>
          </a:ln>
        </p:spPr>
      </p:pic>
      <p:pic>
        <p:nvPicPr>
          <p:cNvPr id="70" name="Google Shape;70;p15"/>
          <p:cNvPicPr preferRelativeResize="0"/>
          <p:nvPr/>
        </p:nvPicPr>
        <p:blipFill>
          <a:blip r:embed="rId6">
            <a:alphaModFix/>
          </a:blip>
          <a:stretch>
            <a:fillRect/>
          </a:stretch>
        </p:blipFill>
        <p:spPr>
          <a:xfrm>
            <a:off x="4613915" y="1795050"/>
            <a:ext cx="4109425" cy="3277876"/>
          </a:xfrm>
          <a:prstGeom prst="rect">
            <a:avLst/>
          </a:prstGeom>
          <a:noFill/>
          <a:ln>
            <a:noFill/>
          </a:ln>
        </p:spPr>
      </p:pic>
      <p:pic>
        <p:nvPicPr>
          <p:cNvPr id="71" name="Google Shape;71;p15"/>
          <p:cNvPicPr preferRelativeResize="0"/>
          <p:nvPr/>
        </p:nvPicPr>
        <p:blipFill>
          <a:blip r:embed="rId7">
            <a:alphaModFix/>
          </a:blip>
          <a:stretch>
            <a:fillRect/>
          </a:stretch>
        </p:blipFill>
        <p:spPr>
          <a:xfrm>
            <a:off x="4373875" y="423413"/>
            <a:ext cx="1591954" cy="390225"/>
          </a:xfrm>
          <a:prstGeom prst="rect">
            <a:avLst/>
          </a:prstGeom>
          <a:noFill/>
          <a:ln>
            <a:noFill/>
          </a:ln>
        </p:spPr>
      </p:pic>
      <p:pic>
        <p:nvPicPr>
          <p:cNvPr id="72" name="Google Shape;72;p15"/>
          <p:cNvPicPr preferRelativeResize="0"/>
          <p:nvPr/>
        </p:nvPicPr>
        <p:blipFill>
          <a:blip r:embed="rId8">
            <a:alphaModFix/>
          </a:blip>
          <a:stretch>
            <a:fillRect/>
          </a:stretch>
        </p:blipFill>
        <p:spPr>
          <a:xfrm>
            <a:off x="6241775" y="413500"/>
            <a:ext cx="2763873" cy="390200"/>
          </a:xfrm>
          <a:prstGeom prst="rect">
            <a:avLst/>
          </a:prstGeom>
          <a:noFill/>
          <a:ln>
            <a:noFill/>
          </a:ln>
        </p:spPr>
      </p:pic>
      <p:pic>
        <p:nvPicPr>
          <p:cNvPr id="73" name="Google Shape;73;p15"/>
          <p:cNvPicPr preferRelativeResize="0"/>
          <p:nvPr/>
        </p:nvPicPr>
        <p:blipFill>
          <a:blip r:embed="rId9">
            <a:alphaModFix/>
          </a:blip>
          <a:stretch>
            <a:fillRect/>
          </a:stretch>
        </p:blipFill>
        <p:spPr>
          <a:xfrm>
            <a:off x="4407213" y="847875"/>
            <a:ext cx="4632362" cy="1028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435AE-5225-CB51-5EE4-9734452C8390}"/>
              </a:ext>
            </a:extLst>
          </p:cNvPr>
          <p:cNvSpPr>
            <a:spLocks noGrp="1"/>
          </p:cNvSpPr>
          <p:nvPr>
            <p:ph type="title"/>
          </p:nvPr>
        </p:nvSpPr>
        <p:spPr/>
        <p:txBody>
          <a:bodyPr>
            <a:normAutofit fontScale="90000"/>
          </a:bodyPr>
          <a:lstStyle/>
          <a:p>
            <a:r>
              <a:rPr lang="en-US"/>
              <a:t>References</a:t>
            </a:r>
          </a:p>
        </p:txBody>
      </p:sp>
      <p:sp>
        <p:nvSpPr>
          <p:cNvPr id="3" name="Text Placeholder 2">
            <a:extLst>
              <a:ext uri="{FF2B5EF4-FFF2-40B4-BE49-F238E27FC236}">
                <a16:creationId xmlns:a16="http://schemas.microsoft.com/office/drawing/2014/main" id="{AF301F5F-C0E3-E44A-F5F8-D1BA5BE1E7C6}"/>
              </a:ext>
            </a:extLst>
          </p:cNvPr>
          <p:cNvSpPr>
            <a:spLocks noGrp="1"/>
          </p:cNvSpPr>
          <p:nvPr>
            <p:ph type="body" idx="1"/>
          </p:nvPr>
        </p:nvSpPr>
        <p:spPr/>
        <p:txBody>
          <a:bodyPr/>
          <a:lstStyle/>
          <a:p>
            <a:r>
              <a:rPr lang="en-US"/>
              <a:t>“Chapter 6: Time-frequency analysis: filter banks and transforms” in Andreas </a:t>
            </a:r>
            <a:r>
              <a:rPr lang="en-US" err="1"/>
              <a:t>Spanias</a:t>
            </a:r>
            <a:r>
              <a:rPr lang="en-US"/>
              <a:t>, Ted Painter, and Venkatraman </a:t>
            </a:r>
            <a:r>
              <a:rPr lang="en-US" err="1"/>
              <a:t>Atti</a:t>
            </a:r>
            <a:r>
              <a:rPr lang="en-US"/>
              <a:t> (2007). Audio Signal Processing and Coding. John Wiley &amp; Sons, Inc.</a:t>
            </a:r>
          </a:p>
          <a:p>
            <a:pPr marL="114300" indent="0">
              <a:buNone/>
            </a:pPr>
            <a:endParaRPr lang="en-US"/>
          </a:p>
        </p:txBody>
      </p:sp>
    </p:spTree>
    <p:extLst>
      <p:ext uri="{BB962C8B-B14F-4D97-AF65-F5344CB8AC3E}">
        <p14:creationId xmlns:p14="http://schemas.microsoft.com/office/powerpoint/2010/main" val="911984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106700" y="246375"/>
            <a:ext cx="5257800" cy="981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Infinite Impulse Response filters</a:t>
            </a:r>
            <a:endParaRPr dirty="0"/>
          </a:p>
        </p:txBody>
      </p:sp>
      <p:pic>
        <p:nvPicPr>
          <p:cNvPr id="79" name="Google Shape;79;p16"/>
          <p:cNvPicPr preferRelativeResize="0"/>
          <p:nvPr/>
        </p:nvPicPr>
        <p:blipFill rotWithShape="1">
          <a:blip r:embed="rId3">
            <a:alphaModFix/>
          </a:blip>
          <a:srcRect l="150750" t="-39260" r="-150750" b="39260"/>
          <a:stretch/>
        </p:blipFill>
        <p:spPr>
          <a:xfrm>
            <a:off x="4373875" y="1409825"/>
            <a:ext cx="2800350" cy="1028700"/>
          </a:xfrm>
          <a:prstGeom prst="rect">
            <a:avLst/>
          </a:prstGeom>
          <a:noFill/>
          <a:ln>
            <a:noFill/>
          </a:ln>
        </p:spPr>
      </p:pic>
      <p:pic>
        <p:nvPicPr>
          <p:cNvPr id="80" name="Google Shape;80;p16"/>
          <p:cNvPicPr preferRelativeResize="0"/>
          <p:nvPr/>
        </p:nvPicPr>
        <p:blipFill>
          <a:blip r:embed="rId4">
            <a:alphaModFix/>
          </a:blip>
          <a:stretch>
            <a:fillRect/>
          </a:stretch>
        </p:blipFill>
        <p:spPr>
          <a:xfrm>
            <a:off x="345578" y="1379775"/>
            <a:ext cx="3791074" cy="710170"/>
          </a:xfrm>
          <a:prstGeom prst="rect">
            <a:avLst/>
          </a:prstGeom>
          <a:noFill/>
          <a:ln>
            <a:noFill/>
          </a:ln>
        </p:spPr>
      </p:pic>
      <p:pic>
        <p:nvPicPr>
          <p:cNvPr id="81" name="Google Shape;81;p16"/>
          <p:cNvPicPr preferRelativeResize="0"/>
          <p:nvPr/>
        </p:nvPicPr>
        <p:blipFill>
          <a:blip r:embed="rId5">
            <a:alphaModFix/>
          </a:blip>
          <a:stretch>
            <a:fillRect/>
          </a:stretch>
        </p:blipFill>
        <p:spPr>
          <a:xfrm>
            <a:off x="345578" y="2261775"/>
            <a:ext cx="1849529" cy="473447"/>
          </a:xfrm>
          <a:prstGeom prst="rect">
            <a:avLst/>
          </a:prstGeom>
          <a:noFill/>
          <a:ln>
            <a:noFill/>
          </a:ln>
        </p:spPr>
      </p:pic>
      <p:pic>
        <p:nvPicPr>
          <p:cNvPr id="82" name="Google Shape;82;p16"/>
          <p:cNvPicPr preferRelativeResize="0"/>
          <p:nvPr/>
        </p:nvPicPr>
        <p:blipFill>
          <a:blip r:embed="rId6">
            <a:alphaModFix/>
          </a:blip>
          <a:stretch>
            <a:fillRect/>
          </a:stretch>
        </p:blipFill>
        <p:spPr>
          <a:xfrm>
            <a:off x="2176086" y="2411203"/>
            <a:ext cx="395670" cy="271794"/>
          </a:xfrm>
          <a:prstGeom prst="rect">
            <a:avLst/>
          </a:prstGeom>
          <a:noFill/>
          <a:ln>
            <a:noFill/>
          </a:ln>
        </p:spPr>
      </p:pic>
      <p:pic>
        <p:nvPicPr>
          <p:cNvPr id="83" name="Google Shape;83;p16"/>
          <p:cNvPicPr preferRelativeResize="0"/>
          <p:nvPr/>
        </p:nvPicPr>
        <p:blipFill>
          <a:blip r:embed="rId7">
            <a:alphaModFix/>
          </a:blip>
          <a:stretch>
            <a:fillRect/>
          </a:stretch>
        </p:blipFill>
        <p:spPr>
          <a:xfrm>
            <a:off x="2588624" y="2253008"/>
            <a:ext cx="1904738" cy="490982"/>
          </a:xfrm>
          <a:prstGeom prst="rect">
            <a:avLst/>
          </a:prstGeom>
          <a:noFill/>
          <a:ln>
            <a:noFill/>
          </a:ln>
        </p:spPr>
      </p:pic>
      <p:pic>
        <p:nvPicPr>
          <p:cNvPr id="84" name="Google Shape;84;p16"/>
          <p:cNvPicPr preferRelativeResize="0"/>
          <p:nvPr/>
        </p:nvPicPr>
        <p:blipFill>
          <a:blip r:embed="rId8">
            <a:alphaModFix/>
          </a:blip>
          <a:stretch>
            <a:fillRect/>
          </a:stretch>
        </p:blipFill>
        <p:spPr>
          <a:xfrm>
            <a:off x="454762" y="2954411"/>
            <a:ext cx="3018136" cy="482214"/>
          </a:xfrm>
          <a:prstGeom prst="rect">
            <a:avLst/>
          </a:prstGeom>
          <a:noFill/>
          <a:ln>
            <a:noFill/>
          </a:ln>
        </p:spPr>
      </p:pic>
      <p:pic>
        <p:nvPicPr>
          <p:cNvPr id="85" name="Google Shape;85;p16"/>
          <p:cNvPicPr preferRelativeResize="0"/>
          <p:nvPr/>
        </p:nvPicPr>
        <p:blipFill>
          <a:blip r:embed="rId9">
            <a:alphaModFix/>
          </a:blip>
          <a:stretch>
            <a:fillRect/>
          </a:stretch>
        </p:blipFill>
        <p:spPr>
          <a:xfrm>
            <a:off x="5827970" y="690259"/>
            <a:ext cx="1591750" cy="636700"/>
          </a:xfrm>
          <a:prstGeom prst="rect">
            <a:avLst/>
          </a:prstGeom>
          <a:noFill/>
          <a:ln>
            <a:noFill/>
          </a:ln>
        </p:spPr>
      </p:pic>
      <p:pic>
        <p:nvPicPr>
          <p:cNvPr id="86" name="Google Shape;86;p16"/>
          <p:cNvPicPr preferRelativeResize="0"/>
          <p:nvPr/>
        </p:nvPicPr>
        <p:blipFill>
          <a:blip r:embed="rId10">
            <a:alphaModFix/>
          </a:blip>
          <a:stretch>
            <a:fillRect/>
          </a:stretch>
        </p:blipFill>
        <p:spPr>
          <a:xfrm>
            <a:off x="4607437" y="1600200"/>
            <a:ext cx="4210925" cy="33358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FIR and IIR examples</a:t>
            </a:r>
            <a:endParaRPr dirty="0"/>
          </a:p>
        </p:txBody>
      </p:sp>
      <p:pic>
        <p:nvPicPr>
          <p:cNvPr id="92" name="Google Shape;92;p17"/>
          <p:cNvPicPr preferRelativeResize="0"/>
          <p:nvPr/>
        </p:nvPicPr>
        <p:blipFill>
          <a:blip r:embed="rId3">
            <a:alphaModFix/>
          </a:blip>
          <a:stretch>
            <a:fillRect/>
          </a:stretch>
        </p:blipFill>
        <p:spPr>
          <a:xfrm>
            <a:off x="1981200" y="941525"/>
            <a:ext cx="4835703" cy="3820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Filter design: window method </a:t>
            </a:r>
            <a:r>
              <a:rPr lang="en" dirty="0">
                <a:latin typeface="Courier"/>
                <a:ea typeface="Courier"/>
                <a:cs typeface="Courier"/>
                <a:sym typeface="Courier"/>
              </a:rPr>
              <a:t>(</a:t>
            </a:r>
            <a:r>
              <a:rPr lang="en" dirty="0" err="1">
                <a:latin typeface="Courier"/>
                <a:ea typeface="Courier"/>
                <a:cs typeface="Courier"/>
                <a:sym typeface="Courier"/>
              </a:rPr>
              <a:t>firwin</a:t>
            </a:r>
            <a:r>
              <a:rPr lang="en">
                <a:latin typeface="Courier"/>
                <a:ea typeface="Courier"/>
                <a:cs typeface="Courier"/>
                <a:sym typeface="Courier"/>
              </a:rPr>
              <a:t>)</a:t>
            </a:r>
            <a:endParaRPr>
              <a:latin typeface="Courier"/>
              <a:ea typeface="Courier"/>
              <a:cs typeface="Courier"/>
              <a:sym typeface="Courier"/>
            </a:endParaRPr>
          </a:p>
        </p:txBody>
      </p:sp>
      <p:sp>
        <p:nvSpPr>
          <p:cNvPr id="98" name="Google Shape;98;p18"/>
          <p:cNvSpPr txBox="1">
            <a:spLocks noGrp="1"/>
          </p:cNvSpPr>
          <p:nvPr>
            <p:ph type="body" idx="1"/>
          </p:nvPr>
        </p:nvSpPr>
        <p:spPr>
          <a:xfrm>
            <a:off x="311700" y="701147"/>
            <a:ext cx="8520600" cy="25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700"/>
              <a:t>Windowing a theoretically ideal impulse response h(n) by some suitable chosen window function w(n), yielding</a:t>
            </a:r>
            <a:endParaRPr sz="1700"/>
          </a:p>
          <a:p>
            <a:pPr marL="0" lvl="0" indent="0" algn="l" rtl="0">
              <a:spcBef>
                <a:spcPts val="1200"/>
              </a:spcBef>
              <a:spcAft>
                <a:spcPts val="0"/>
              </a:spcAft>
              <a:buNone/>
            </a:pPr>
            <a:r>
              <a:rPr lang="en" sz="1700"/>
              <a:t>Ex: the ideal impulse response of a lowpass filter in the </a:t>
            </a:r>
            <a:r>
              <a:rPr lang="en" sz="1700" err="1"/>
              <a:t>sinc</a:t>
            </a:r>
            <a:r>
              <a:rPr lang="en" sz="1700"/>
              <a:t> function</a:t>
            </a:r>
            <a:endParaRPr sz="1700"/>
          </a:p>
          <a:p>
            <a:pPr marL="0" lvl="0" indent="0" algn="l" rtl="0">
              <a:spcBef>
                <a:spcPts val="1200"/>
              </a:spcBef>
              <a:spcAft>
                <a:spcPts val="0"/>
              </a:spcAft>
              <a:buNone/>
            </a:pPr>
            <a:endParaRPr/>
          </a:p>
          <a:p>
            <a:pPr marL="0" lvl="0" indent="0" algn="l" rtl="0">
              <a:spcBef>
                <a:spcPts val="1200"/>
              </a:spcBef>
              <a:spcAft>
                <a:spcPts val="1200"/>
              </a:spcAft>
              <a:buNone/>
            </a:pPr>
            <a:r>
              <a:rPr lang="en" sz="1700"/>
              <a:t>where B = 2f_c is the normalized bandwidth in Hz and </a:t>
            </a:r>
            <a:r>
              <a:rPr lang="en" sz="1700" err="1"/>
              <a:t>f_c</a:t>
            </a:r>
            <a:r>
              <a:rPr lang="en" sz="1700"/>
              <a:t> is the cutoff frequency in Hz.</a:t>
            </a:r>
            <a:endParaRPr sz="1700"/>
          </a:p>
        </p:txBody>
      </p:sp>
      <p:pic>
        <p:nvPicPr>
          <p:cNvPr id="99" name="Google Shape;99;p18"/>
          <p:cNvPicPr preferRelativeResize="0"/>
          <p:nvPr/>
        </p:nvPicPr>
        <p:blipFill>
          <a:blip r:embed="rId3">
            <a:alphaModFix/>
          </a:blip>
          <a:stretch>
            <a:fillRect/>
          </a:stretch>
        </p:blipFill>
        <p:spPr>
          <a:xfrm>
            <a:off x="3339975" y="1041679"/>
            <a:ext cx="2978650" cy="396350"/>
          </a:xfrm>
          <a:prstGeom prst="rect">
            <a:avLst/>
          </a:prstGeom>
          <a:noFill/>
          <a:ln>
            <a:noFill/>
          </a:ln>
        </p:spPr>
      </p:pic>
      <p:pic>
        <p:nvPicPr>
          <p:cNvPr id="100" name="Google Shape;100;p18"/>
          <p:cNvPicPr preferRelativeResize="0"/>
          <p:nvPr/>
        </p:nvPicPr>
        <p:blipFill>
          <a:blip r:embed="rId4">
            <a:alphaModFix/>
          </a:blip>
          <a:stretch>
            <a:fillRect/>
          </a:stretch>
        </p:blipFill>
        <p:spPr>
          <a:xfrm>
            <a:off x="2507525" y="1814347"/>
            <a:ext cx="4016550" cy="607275"/>
          </a:xfrm>
          <a:prstGeom prst="rect">
            <a:avLst/>
          </a:prstGeom>
          <a:noFill/>
          <a:ln>
            <a:noFill/>
          </a:ln>
        </p:spPr>
      </p:pic>
      <p:sp>
        <p:nvSpPr>
          <p:cNvPr id="103" name="Google Shape;103;p18"/>
          <p:cNvSpPr txBox="1"/>
          <p:nvPr/>
        </p:nvSpPr>
        <p:spPr>
          <a:xfrm>
            <a:off x="2884892" y="4747382"/>
            <a:ext cx="3261815" cy="42762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2"/>
                </a:solidFill>
              </a:rPr>
              <a:t>filter length = 101, </a:t>
            </a:r>
            <a:r>
              <a:rPr lang="en" sz="1600" err="1">
                <a:solidFill>
                  <a:schemeClr val="dk2"/>
                </a:solidFill>
              </a:rPr>
              <a:t>f_c</a:t>
            </a:r>
            <a:r>
              <a:rPr lang="en" sz="1600">
                <a:solidFill>
                  <a:schemeClr val="dk2"/>
                </a:solidFill>
              </a:rPr>
              <a:t> = 2000 Hz</a:t>
            </a:r>
            <a:endParaRPr sz="1600">
              <a:solidFill>
                <a:schemeClr val="dk2"/>
              </a:solidFill>
            </a:endParaRPr>
          </a:p>
        </p:txBody>
      </p:sp>
      <p:pic>
        <p:nvPicPr>
          <p:cNvPr id="3" name="Picture 2" descr="A blue line graph with white text&#10;&#10;Description automatically generated">
            <a:extLst>
              <a:ext uri="{FF2B5EF4-FFF2-40B4-BE49-F238E27FC236}">
                <a16:creationId xmlns:a16="http://schemas.microsoft.com/office/drawing/2014/main" id="{9CF3378D-2BA0-9FD3-8560-708829CCA862}"/>
              </a:ext>
            </a:extLst>
          </p:cNvPr>
          <p:cNvPicPr>
            <a:picLocks noChangeAspect="1"/>
          </p:cNvPicPr>
          <p:nvPr/>
        </p:nvPicPr>
        <p:blipFill>
          <a:blip r:embed="rId5"/>
          <a:stretch>
            <a:fillRect/>
          </a:stretch>
        </p:blipFill>
        <p:spPr>
          <a:xfrm>
            <a:off x="311700" y="2854924"/>
            <a:ext cx="3780430" cy="1943798"/>
          </a:xfrm>
          <a:prstGeom prst="rect">
            <a:avLst/>
          </a:prstGeom>
        </p:spPr>
      </p:pic>
      <p:pic>
        <p:nvPicPr>
          <p:cNvPr id="5" name="Picture 4" descr="A graph of a frequency&#10;&#10;Description automatically generated with medium confidence">
            <a:extLst>
              <a:ext uri="{FF2B5EF4-FFF2-40B4-BE49-F238E27FC236}">
                <a16:creationId xmlns:a16="http://schemas.microsoft.com/office/drawing/2014/main" id="{6D4057B8-7F4D-8409-C580-4BF948DFC6A3}"/>
              </a:ext>
            </a:extLst>
          </p:cNvPr>
          <p:cNvPicPr>
            <a:picLocks noChangeAspect="1"/>
          </p:cNvPicPr>
          <p:nvPr/>
        </p:nvPicPr>
        <p:blipFill>
          <a:blip r:embed="rId6"/>
          <a:stretch>
            <a:fillRect/>
          </a:stretch>
        </p:blipFill>
        <p:spPr>
          <a:xfrm>
            <a:off x="4643019" y="2752714"/>
            <a:ext cx="3948247" cy="210933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Downsampling</a:t>
            </a:r>
            <a:endParaRPr/>
          </a:p>
        </p:txBody>
      </p:sp>
      <p:pic>
        <p:nvPicPr>
          <p:cNvPr id="109" name="Google Shape;109;p19"/>
          <p:cNvPicPr preferRelativeResize="0"/>
          <p:nvPr/>
        </p:nvPicPr>
        <p:blipFill>
          <a:blip r:embed="rId3">
            <a:alphaModFix/>
          </a:blip>
          <a:stretch>
            <a:fillRect/>
          </a:stretch>
        </p:blipFill>
        <p:spPr>
          <a:xfrm>
            <a:off x="3933825" y="960100"/>
            <a:ext cx="1276350" cy="354800"/>
          </a:xfrm>
          <a:prstGeom prst="rect">
            <a:avLst/>
          </a:prstGeom>
          <a:noFill/>
          <a:ln>
            <a:noFill/>
          </a:ln>
        </p:spPr>
      </p:pic>
      <p:pic>
        <p:nvPicPr>
          <p:cNvPr id="110" name="Google Shape;110;p19"/>
          <p:cNvPicPr preferRelativeResize="0"/>
          <p:nvPr/>
        </p:nvPicPr>
        <p:blipFill>
          <a:blip r:embed="rId4">
            <a:alphaModFix/>
          </a:blip>
          <a:stretch>
            <a:fillRect/>
          </a:stretch>
        </p:blipFill>
        <p:spPr>
          <a:xfrm>
            <a:off x="2103125" y="1358100"/>
            <a:ext cx="4937750" cy="1213650"/>
          </a:xfrm>
          <a:prstGeom prst="rect">
            <a:avLst/>
          </a:prstGeom>
          <a:noFill/>
          <a:ln>
            <a:noFill/>
          </a:ln>
        </p:spPr>
      </p:pic>
      <p:pic>
        <p:nvPicPr>
          <p:cNvPr id="111" name="Google Shape;111;p19"/>
          <p:cNvPicPr preferRelativeResize="0"/>
          <p:nvPr/>
        </p:nvPicPr>
        <p:blipFill>
          <a:blip r:embed="rId5">
            <a:alphaModFix/>
          </a:blip>
          <a:stretch>
            <a:fillRect/>
          </a:stretch>
        </p:blipFill>
        <p:spPr>
          <a:xfrm>
            <a:off x="1689725" y="2571750"/>
            <a:ext cx="5888375" cy="1297590"/>
          </a:xfrm>
          <a:prstGeom prst="rect">
            <a:avLst/>
          </a:prstGeom>
          <a:noFill/>
          <a:ln>
            <a:noFill/>
          </a:ln>
        </p:spPr>
      </p:pic>
      <p:pic>
        <p:nvPicPr>
          <p:cNvPr id="112" name="Google Shape;112;p19"/>
          <p:cNvPicPr preferRelativeResize="0"/>
          <p:nvPr/>
        </p:nvPicPr>
        <p:blipFill>
          <a:blip r:embed="rId6">
            <a:alphaModFix/>
          </a:blip>
          <a:stretch>
            <a:fillRect/>
          </a:stretch>
        </p:blipFill>
        <p:spPr>
          <a:xfrm>
            <a:off x="2708900" y="3860475"/>
            <a:ext cx="3531875" cy="1180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0"/>
          <p:cNvSpPr txBox="1">
            <a:spLocks noGrp="1"/>
          </p:cNvSpPr>
          <p:nvPr>
            <p:ph type="title"/>
          </p:nvPr>
        </p:nvSpPr>
        <p:spPr>
          <a:xfrm>
            <a:off x="311700" y="1326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Upsampling</a:t>
            </a:r>
            <a:endParaRPr/>
          </a:p>
        </p:txBody>
      </p:sp>
      <p:pic>
        <p:nvPicPr>
          <p:cNvPr id="118" name="Google Shape;118;p20"/>
          <p:cNvPicPr preferRelativeResize="0"/>
          <p:nvPr/>
        </p:nvPicPr>
        <p:blipFill>
          <a:blip r:embed="rId3">
            <a:alphaModFix/>
          </a:blip>
          <a:stretch>
            <a:fillRect/>
          </a:stretch>
        </p:blipFill>
        <p:spPr>
          <a:xfrm>
            <a:off x="1942175" y="743400"/>
            <a:ext cx="5700708" cy="729912"/>
          </a:xfrm>
          <a:prstGeom prst="rect">
            <a:avLst/>
          </a:prstGeom>
          <a:noFill/>
          <a:ln>
            <a:noFill/>
          </a:ln>
        </p:spPr>
      </p:pic>
      <p:pic>
        <p:nvPicPr>
          <p:cNvPr id="119" name="Google Shape;119;p20"/>
          <p:cNvPicPr preferRelativeResize="0"/>
          <p:nvPr/>
        </p:nvPicPr>
        <p:blipFill>
          <a:blip r:embed="rId4">
            <a:alphaModFix/>
          </a:blip>
          <a:stretch>
            <a:fillRect/>
          </a:stretch>
        </p:blipFill>
        <p:spPr>
          <a:xfrm>
            <a:off x="2026925" y="1473300"/>
            <a:ext cx="5205222" cy="1314450"/>
          </a:xfrm>
          <a:prstGeom prst="rect">
            <a:avLst/>
          </a:prstGeom>
          <a:noFill/>
          <a:ln>
            <a:noFill/>
          </a:ln>
        </p:spPr>
      </p:pic>
      <p:pic>
        <p:nvPicPr>
          <p:cNvPr id="120" name="Google Shape;120;p20"/>
          <p:cNvPicPr preferRelativeResize="0"/>
          <p:nvPr/>
        </p:nvPicPr>
        <p:blipFill>
          <a:blip r:embed="rId5">
            <a:alphaModFix/>
          </a:blip>
          <a:stretch>
            <a:fillRect/>
          </a:stretch>
        </p:blipFill>
        <p:spPr>
          <a:xfrm>
            <a:off x="1760225" y="2711550"/>
            <a:ext cx="5806450" cy="1238475"/>
          </a:xfrm>
          <a:prstGeom prst="rect">
            <a:avLst/>
          </a:prstGeom>
          <a:noFill/>
          <a:ln>
            <a:noFill/>
          </a:ln>
        </p:spPr>
      </p:pic>
      <p:pic>
        <p:nvPicPr>
          <p:cNvPr id="121" name="Google Shape;121;p20"/>
          <p:cNvPicPr preferRelativeResize="0"/>
          <p:nvPr/>
        </p:nvPicPr>
        <p:blipFill>
          <a:blip r:embed="rId6">
            <a:alphaModFix/>
          </a:blip>
          <a:stretch>
            <a:fillRect/>
          </a:stretch>
        </p:blipFill>
        <p:spPr>
          <a:xfrm>
            <a:off x="3415650" y="3934800"/>
            <a:ext cx="3144709" cy="1056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Sampling rate changes by non-integer factor</a:t>
            </a:r>
            <a:endParaRPr/>
          </a:p>
        </p:txBody>
      </p:sp>
      <p:pic>
        <p:nvPicPr>
          <p:cNvPr id="127" name="Google Shape;127;p21"/>
          <p:cNvPicPr preferRelativeResize="0"/>
          <p:nvPr/>
        </p:nvPicPr>
        <p:blipFill>
          <a:blip r:embed="rId3">
            <a:alphaModFix/>
          </a:blip>
          <a:stretch>
            <a:fillRect/>
          </a:stretch>
        </p:blipFill>
        <p:spPr>
          <a:xfrm>
            <a:off x="1158250" y="1864038"/>
            <a:ext cx="6286500" cy="13239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391</TotalTime>
  <Words>978</Words>
  <Application>Microsoft Macintosh PowerPoint</Application>
  <PresentationFormat>On-screen Show (16:9)</PresentationFormat>
  <Paragraphs>91</Paragraphs>
  <Slides>30</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Courier</vt:lpstr>
      <vt:lpstr>Simple Light</vt:lpstr>
      <vt:lpstr>3. Time-frequency representations:  filter banks and transforms</vt:lpstr>
      <vt:lpstr>Index</vt:lpstr>
      <vt:lpstr>Finite Impulse Response  filters</vt:lpstr>
      <vt:lpstr>Infinite Impulse Response filters</vt:lpstr>
      <vt:lpstr>FIR and IIR examples</vt:lpstr>
      <vt:lpstr>Filter design: window method (firwin)</vt:lpstr>
      <vt:lpstr>Downsampling</vt:lpstr>
      <vt:lpstr>Upsampling</vt:lpstr>
      <vt:lpstr>Sampling rate changes by non-integer factor</vt:lpstr>
      <vt:lpstr>Filter banks</vt:lpstr>
      <vt:lpstr>PowerPoint Presentation</vt:lpstr>
      <vt:lpstr>PowerPoint Presentation</vt:lpstr>
      <vt:lpstr>PowerPoint Presentation</vt:lpstr>
      <vt:lpstr>Magnitude frequency responses of filter banks</vt:lpstr>
      <vt:lpstr>Ideal filters</vt:lpstr>
      <vt:lpstr>Cosine modulated filter banks</vt:lpstr>
      <vt:lpstr>Pseudo Quadrature Mirror Filters (PQMF)</vt:lpstr>
      <vt:lpstr>PQMF properties</vt:lpstr>
      <vt:lpstr>Implementation</vt:lpstr>
      <vt:lpstr>Hybrid, switched filter banks</vt:lpstr>
      <vt:lpstr>Discrete Fourier Transform (DFT)</vt:lpstr>
      <vt:lpstr>Discrete Cosine Transform (DCT)</vt:lpstr>
      <vt:lpstr>DFT vs DCT</vt:lpstr>
      <vt:lpstr>Short-time Fourier Transform (STFT)</vt:lpstr>
      <vt:lpstr>Windows</vt:lpstr>
      <vt:lpstr>Modified Discrete Cosine Transform (MDCT)</vt:lpstr>
      <vt:lpstr>PowerPoint Presentation</vt:lpstr>
      <vt:lpstr>Time-frequency resolution issues</vt:lpstr>
      <vt:lpstr>STFT vs MCDT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FRANCESC XAVIER SERRA CASALS</cp:lastModifiedBy>
  <cp:revision>6</cp:revision>
  <dcterms:modified xsi:type="dcterms:W3CDTF">2024-10-23T14:48:51Z</dcterms:modified>
</cp:coreProperties>
</file>